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microsoft.com/office/2006/relationships/ui/userCustomization" Target="userCustomization/customUI.xml"/><Relationship Id="rId1" Type="http://schemas.openxmlformats.org/officeDocument/2006/relationships/officeDocument" Target="ppt/presentation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7" r:id="rId2"/>
    <p:sldId id="296" r:id="rId3"/>
    <p:sldId id="403" r:id="rId4"/>
    <p:sldId id="410" r:id="rId5"/>
    <p:sldId id="415" r:id="rId6"/>
    <p:sldId id="297" r:id="rId7"/>
    <p:sldId id="314" r:id="rId8"/>
    <p:sldId id="413" r:id="rId9"/>
    <p:sldId id="386" r:id="rId10"/>
    <p:sldId id="414" r:id="rId11"/>
    <p:sldId id="390" r:id="rId12"/>
    <p:sldId id="405" r:id="rId13"/>
    <p:sldId id="407" r:id="rId14"/>
    <p:sldId id="406" r:id="rId15"/>
    <p:sldId id="411" r:id="rId16"/>
    <p:sldId id="412" r:id="rId17"/>
    <p:sldId id="300" r:id="rId18"/>
    <p:sldId id="401" r:id="rId19"/>
    <p:sldId id="408" r:id="rId20"/>
    <p:sldId id="276" r:id="rId21"/>
  </p:sldIdLst>
  <p:sldSz cx="9906000" cy="6858000" type="A4"/>
  <p:notesSz cx="6794500" cy="9906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Gill Sans" charset="0"/>
        <a:ea typeface="ヒラギノ角ゴ Pro W3" charset="0"/>
        <a:cs typeface="ヒラギノ角ゴ Pro W3" charset="0"/>
        <a:sym typeface="Gill Sans" charset="0"/>
      </a:defRPr>
    </a:lvl1pPr>
    <a:lvl2pPr marL="336730" algn="ctr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Gill Sans" charset="0"/>
        <a:ea typeface="ヒラギノ角ゴ Pro W3" charset="0"/>
        <a:cs typeface="ヒラギノ角ゴ Pro W3" charset="0"/>
        <a:sym typeface="Gill Sans" charset="0"/>
      </a:defRPr>
    </a:lvl2pPr>
    <a:lvl3pPr marL="673459" algn="ctr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Gill Sans" charset="0"/>
        <a:ea typeface="ヒラギノ角ゴ Pro W3" charset="0"/>
        <a:cs typeface="ヒラギノ角ゴ Pro W3" charset="0"/>
        <a:sym typeface="Gill Sans" charset="0"/>
      </a:defRPr>
    </a:lvl3pPr>
    <a:lvl4pPr marL="1010189" algn="ctr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Gill Sans" charset="0"/>
        <a:ea typeface="ヒラギノ角ゴ Pro W3" charset="0"/>
        <a:cs typeface="ヒラギノ角ゴ Pro W3" charset="0"/>
        <a:sym typeface="Gill Sans" charset="0"/>
      </a:defRPr>
    </a:lvl4pPr>
    <a:lvl5pPr marL="1346918" algn="ctr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Gill Sans" charset="0"/>
        <a:ea typeface="ヒラギノ角ゴ Pro W3" charset="0"/>
        <a:cs typeface="ヒラギノ角ゴ Pro W3" charset="0"/>
        <a:sym typeface="Gill Sans" charset="0"/>
      </a:defRPr>
    </a:lvl5pPr>
    <a:lvl6pPr marL="1683647" algn="l" defTabSz="673459" rtl="0" eaLnBrk="1" latinLnBrk="0" hangingPunct="1">
      <a:defRPr sz="2400" kern="1200">
        <a:solidFill>
          <a:srgbClr val="000000"/>
        </a:solidFill>
        <a:latin typeface="Gill Sans" charset="0"/>
        <a:ea typeface="ヒラギノ角ゴ Pro W3" charset="0"/>
        <a:cs typeface="ヒラギノ角ゴ Pro W3" charset="0"/>
        <a:sym typeface="Gill Sans" charset="0"/>
      </a:defRPr>
    </a:lvl6pPr>
    <a:lvl7pPr marL="2020377" algn="l" defTabSz="673459" rtl="0" eaLnBrk="1" latinLnBrk="0" hangingPunct="1">
      <a:defRPr sz="2400" kern="1200">
        <a:solidFill>
          <a:srgbClr val="000000"/>
        </a:solidFill>
        <a:latin typeface="Gill Sans" charset="0"/>
        <a:ea typeface="ヒラギノ角ゴ Pro W3" charset="0"/>
        <a:cs typeface="ヒラギノ角ゴ Pro W3" charset="0"/>
        <a:sym typeface="Gill Sans" charset="0"/>
      </a:defRPr>
    </a:lvl7pPr>
    <a:lvl8pPr marL="2357107" algn="l" defTabSz="673459" rtl="0" eaLnBrk="1" latinLnBrk="0" hangingPunct="1">
      <a:defRPr sz="2400" kern="1200">
        <a:solidFill>
          <a:srgbClr val="000000"/>
        </a:solidFill>
        <a:latin typeface="Gill Sans" charset="0"/>
        <a:ea typeface="ヒラギノ角ゴ Pro W3" charset="0"/>
        <a:cs typeface="ヒラギノ角ゴ Pro W3" charset="0"/>
        <a:sym typeface="Gill Sans" charset="0"/>
      </a:defRPr>
    </a:lvl8pPr>
    <a:lvl9pPr marL="2693835" algn="l" defTabSz="673459" rtl="0" eaLnBrk="1" latinLnBrk="0" hangingPunct="1">
      <a:defRPr sz="2400" kern="1200">
        <a:solidFill>
          <a:srgbClr val="000000"/>
        </a:solidFill>
        <a:latin typeface="Gill Sans" charset="0"/>
        <a:ea typeface="ヒラギノ角ゴ Pro W3" charset="0"/>
        <a:cs typeface="ヒラギノ角ゴ Pro W3" charset="0"/>
        <a:sym typeface="Gill San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56136" autoAdjust="0"/>
  </p:normalViewPr>
  <p:slideViewPr>
    <p:cSldViewPr>
      <p:cViewPr>
        <p:scale>
          <a:sx n="50" d="100"/>
          <a:sy n="50" d="100"/>
        </p:scale>
        <p:origin x="-1614" y="-300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7" d="100"/>
          <a:sy n="77" d="100"/>
        </p:scale>
        <p:origin x="-2142" y="-84"/>
      </p:cViewPr>
      <p:guideLst>
        <p:guide orient="horz" pos="3120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0CF49D-1AAB-41B8-958D-DAFCE77D859E}" type="datetimeFigureOut">
              <a:rPr lang="en-US" smtClean="0"/>
              <a:pPr/>
              <a:t>9/9/2014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645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F2132D-028C-42BB-8A4D-EF15528015EE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640602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86460-297D-4864-9C3E-CA68081C9DAA}" type="datetimeFigureOut">
              <a:rPr lang="en-US" smtClean="0"/>
              <a:pPr/>
              <a:t>9/9/2014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4375" y="742950"/>
            <a:ext cx="536575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5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86E0BB-C0C3-4A57-B061-C2A09C0A1258}" type="slidenum">
              <a:rPr lang="en-IE" smtClean="0"/>
              <a:pPr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87392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7345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36730" algn="l" defTabSz="67345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73459" algn="l" defTabSz="67345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10189" algn="l" defTabSz="67345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46918" algn="l" defTabSz="67345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683647" algn="l" defTabSz="67345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20377" algn="l" defTabSz="67345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357107" algn="l" defTabSz="67345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693835" algn="l" defTabSz="67345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4375" y="742950"/>
            <a:ext cx="5365750" cy="3714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E" sz="1200" b="1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6E0BB-C0C3-4A57-B061-C2A09C0A1258}" type="slidenum">
              <a:rPr lang="en-IE" smtClean="0"/>
              <a:pPr/>
              <a:t>1</a:t>
            </a:fld>
            <a:endParaRPr lang="en-I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6E0BB-C0C3-4A57-B061-C2A09C0A1258}" type="slidenum">
              <a:rPr lang="en-IE" smtClean="0"/>
              <a:pPr/>
              <a:t>10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937735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6E0BB-C0C3-4A57-B061-C2A09C0A1258}" type="slidenum">
              <a:rPr lang="en-IE" smtClean="0"/>
              <a:pPr/>
              <a:t>11</a:t>
            </a:fld>
            <a:endParaRPr lang="en-I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6E0BB-C0C3-4A57-B061-C2A09C0A1258}" type="slidenum">
              <a:rPr lang="en-IE" smtClean="0"/>
              <a:pPr/>
              <a:t>12</a:t>
            </a:fld>
            <a:endParaRPr lang="en-I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6E0BB-C0C3-4A57-B061-C2A09C0A1258}" type="slidenum">
              <a:rPr lang="en-IE" smtClean="0"/>
              <a:pPr/>
              <a:t>13</a:t>
            </a:fld>
            <a:endParaRPr lang="en-I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41134B-C542-40C6-AA74-9250A59158F3}" type="slidenum">
              <a:rPr lang="en-US"/>
              <a:pPr/>
              <a:t>14</a:t>
            </a:fld>
            <a:endParaRPr lang="en-US"/>
          </a:p>
        </p:txBody>
      </p:sp>
      <p:sp>
        <p:nvSpPr>
          <p:cNvPr id="623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5963" y="742950"/>
            <a:ext cx="5364162" cy="3714750"/>
          </a:xfrm>
          <a:ln/>
        </p:spPr>
      </p:sp>
      <p:sp>
        <p:nvSpPr>
          <p:cNvPr id="623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05350"/>
            <a:ext cx="5435600" cy="4457700"/>
          </a:xfrm>
          <a:noFill/>
        </p:spPr>
        <p:txBody>
          <a:bodyPr/>
          <a:lstStyle/>
          <a:p>
            <a:endParaRPr lang="en-GB" sz="120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4375" y="742950"/>
            <a:ext cx="5365750" cy="3714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6E0BB-C0C3-4A57-B061-C2A09C0A1258}" type="slidenum">
              <a:rPr lang="en-IE" smtClean="0"/>
              <a:pPr/>
              <a:t>15</a:t>
            </a:fld>
            <a:endParaRPr lang="en-I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6E0BB-C0C3-4A57-B061-C2A09C0A1258}" type="slidenum">
              <a:rPr lang="en-IE" smtClean="0"/>
              <a:pPr/>
              <a:t>16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743039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4375" y="742950"/>
            <a:ext cx="5365750" cy="3714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6E0BB-C0C3-4A57-B061-C2A09C0A1258}" type="slidenum">
              <a:rPr lang="en-IE" smtClean="0"/>
              <a:pPr/>
              <a:t>17</a:t>
            </a:fld>
            <a:endParaRPr lang="en-I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6735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6E0BB-C0C3-4A57-B061-C2A09C0A1258}" type="slidenum">
              <a:rPr lang="en-IE" smtClean="0"/>
              <a:pPr/>
              <a:t>18</a:t>
            </a:fld>
            <a:endParaRPr lang="en-IE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4375" y="742950"/>
            <a:ext cx="5365750" cy="3714750"/>
          </a:xfrm>
          <a:ln/>
        </p:spPr>
      </p:sp>
      <p:sp>
        <p:nvSpPr>
          <p:cNvPr id="512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6F6EB5-E1A0-4CF3-BA9B-F2BC3F5DE4B3}" type="slidenum">
              <a:rPr lang="en-IE" smtClean="0">
                <a:latin typeface="Arial" pitchFamily="34" charset="0"/>
              </a:rPr>
              <a:pPr/>
              <a:t>19</a:t>
            </a:fld>
            <a:endParaRPr lang="en-IE" smtClean="0">
              <a:latin typeface="Arial" pitchFamily="34" charset="0"/>
            </a:endParaRPr>
          </a:p>
        </p:txBody>
      </p:sp>
      <p:sp>
        <p:nvSpPr>
          <p:cNvPr id="51204" name="Notes Placeholder 4"/>
          <p:cNvSpPr>
            <a:spLocks noGrp="1"/>
          </p:cNvSpPr>
          <p:nvPr>
            <p:ph type="body" sz="quarter" idx="11"/>
          </p:nvPr>
        </p:nvSpPr>
        <p:spPr>
          <a:noFill/>
          <a:ln/>
        </p:spPr>
        <p:txBody>
          <a:bodyPr/>
          <a:lstStyle/>
          <a:p>
            <a:endParaRPr lang="en-GB" dirty="0" smtClean="0">
              <a:latin typeface="Arial" pitchFamily="34" charset="0"/>
              <a:ea typeface="ヒラギノ角ゴ Pro W3" pitchFamily="28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4375" y="742950"/>
            <a:ext cx="5365750" cy="3714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6E0BB-C0C3-4A57-B061-C2A09C0A1258}" type="slidenum">
              <a:rPr lang="en-IE" smtClean="0"/>
              <a:pPr/>
              <a:t>2</a:t>
            </a:fld>
            <a:endParaRPr lang="en-I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4375" y="742950"/>
            <a:ext cx="5365750" cy="3714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6E0BB-C0C3-4A57-B061-C2A09C0A1258}" type="slidenum">
              <a:rPr lang="en-IE" smtClean="0"/>
              <a:pPr/>
              <a:t>20</a:t>
            </a:fld>
            <a:endParaRPr lang="en-I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sz="9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6E0BB-C0C3-4A57-B061-C2A09C0A1258}" type="slidenum">
              <a:rPr lang="en-IE" smtClean="0"/>
              <a:pPr/>
              <a:t>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34359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endParaRPr lang="en-US" dirty="0" smtClean="0">
              <a:latin typeface="Trebuchet MS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CEFEC8-1FEB-403F-8090-E2B913A1EEC1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4375" y="742950"/>
            <a:ext cx="5365750" cy="3714750"/>
          </a:xfrm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z="1200" dirty="0" smtClean="0">
              <a:latin typeface="Arial" pitchFamily="34" charset="0"/>
              <a:ea typeface="ヒラギノ角ゴ Pro W3" pitchFamily="28" charset="-128"/>
            </a:endParaRP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06C0BA-E41A-4E03-8F34-3E7B19E033D5}" type="slidenum">
              <a:rPr lang="en-US" smtClean="0">
                <a:latin typeface="Arial" pitchFamily="34" charset="0"/>
              </a:rPr>
              <a:pPr/>
              <a:t>5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4375" y="742950"/>
            <a:ext cx="5365750" cy="3714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6735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6E0BB-C0C3-4A57-B061-C2A09C0A1258}" type="slidenum">
              <a:rPr lang="en-IE" smtClean="0"/>
              <a:pPr/>
              <a:t>6</a:t>
            </a:fld>
            <a:endParaRPr lang="en-I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4375" y="742950"/>
            <a:ext cx="5365750" cy="3714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6E0BB-C0C3-4A57-B061-C2A09C0A1258}" type="slidenum">
              <a:rPr lang="en-IE" smtClean="0"/>
              <a:pPr/>
              <a:t>7</a:t>
            </a:fld>
            <a:endParaRPr lang="en-I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6E0BB-C0C3-4A57-B061-C2A09C0A1258}" type="slidenum">
              <a:rPr lang="en-IE" smtClean="0"/>
              <a:pPr/>
              <a:t>8</a:t>
            </a:fld>
            <a:endParaRPr lang="en-I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4375" y="742950"/>
            <a:ext cx="5365750" cy="3714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E" sz="1200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6E0BB-C0C3-4A57-B061-C2A09C0A1258}" type="slidenum">
              <a:rPr lang="en-IE" smtClean="0"/>
              <a:pPr/>
              <a:t>9</a:t>
            </a:fld>
            <a:endParaRPr lang="en-I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106412" cy="4572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/>
          <a:lstStyle/>
          <a:p>
            <a:endParaRPr lang="en-IE"/>
          </a:p>
        </p:txBody>
      </p:sp>
      <p:sp>
        <p:nvSpPr>
          <p:cNvPr id="5" name="Rectangle 2"/>
          <p:cNvSpPr>
            <a:spLocks/>
          </p:cNvSpPr>
          <p:nvPr userDrawn="1"/>
        </p:nvSpPr>
        <p:spPr bwMode="auto">
          <a:xfrm>
            <a:off x="4761944" y="4866679"/>
            <a:ext cx="380907" cy="9286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 type="none" w="med" len="med"/>
            <a:tailEnd type="none" w="med" len="med"/>
          </a:ln>
        </p:spPr>
        <p:txBody>
          <a:bodyPr wrap="none" lIns="46768" tIns="46768" rIns="46768" bIns="46768" anchor="ctr"/>
          <a:lstStyle/>
          <a:p>
            <a:r>
              <a:rPr lang="en-US" sz="2500" dirty="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   </a:t>
            </a:r>
          </a:p>
        </p:txBody>
      </p:sp>
      <p:sp>
        <p:nvSpPr>
          <p:cNvPr id="6" name="Rectangle 3"/>
          <p:cNvSpPr>
            <a:spLocks/>
          </p:cNvSpPr>
          <p:nvPr userDrawn="1"/>
        </p:nvSpPr>
        <p:spPr bwMode="auto">
          <a:xfrm>
            <a:off x="825904" y="6019726"/>
            <a:ext cx="1630126" cy="614592"/>
          </a:xfrm>
          <a:prstGeom prst="rect">
            <a:avLst/>
          </a:prstGeom>
          <a:noFill/>
          <a:ln w="9525">
            <a:noFill/>
            <a:miter lim="800000"/>
            <a:headEnd type="none" w="med" len="med"/>
            <a:tailEnd type="none" w="med" len="med"/>
          </a:ln>
        </p:spPr>
        <p:txBody>
          <a:bodyPr wrap="none" lIns="46768" tIns="46768" rIns="46768" bIns="46768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1300" dirty="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AIDAN COTTER</a:t>
            </a:r>
            <a:br>
              <a:rPr lang="en-US" sz="1300" dirty="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</a:br>
            <a:r>
              <a:rPr lang="en-US" sz="1300" dirty="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CHIEF EXECUTIVE </a:t>
            </a:r>
          </a:p>
        </p:txBody>
      </p:sp>
      <p:sp>
        <p:nvSpPr>
          <p:cNvPr id="7" name="Rectangle 4"/>
          <p:cNvSpPr>
            <a:spLocks/>
          </p:cNvSpPr>
          <p:nvPr userDrawn="1"/>
        </p:nvSpPr>
        <p:spPr bwMode="auto">
          <a:xfrm>
            <a:off x="3384631" y="6019726"/>
            <a:ext cx="1515095" cy="614592"/>
          </a:xfrm>
          <a:prstGeom prst="rect">
            <a:avLst/>
          </a:prstGeom>
          <a:noFill/>
          <a:ln w="9525">
            <a:noFill/>
            <a:miter lim="800000"/>
            <a:headEnd type="none" w="med" len="med"/>
            <a:tailEnd type="none" w="med" len="med"/>
          </a:ln>
        </p:spPr>
        <p:txBody>
          <a:bodyPr wrap="none" lIns="46768" tIns="46768" rIns="46768" bIns="46768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1300" dirty="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BORD BIA</a:t>
            </a:r>
            <a:endParaRPr lang="en-US" sz="1800" dirty="0">
              <a:solidFill>
                <a:schemeClr val="tx1"/>
              </a:solidFill>
              <a:latin typeface="Arial" charset="0"/>
              <a:cs typeface="Arial" charset="0"/>
              <a:sym typeface="Arial" charset="0"/>
            </a:endParaRPr>
          </a:p>
          <a:p>
            <a:pPr algn="l">
              <a:lnSpc>
                <a:spcPct val="130000"/>
              </a:lnSpc>
            </a:pPr>
            <a:r>
              <a:rPr lang="en-US" sz="1300" dirty="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28 JANUARY 2009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" y="0"/>
            <a:ext cx="9904791" cy="685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2" name="Rectangle 9"/>
          <p:cNvSpPr>
            <a:spLocks/>
          </p:cNvSpPr>
          <p:nvPr userDrawn="1"/>
        </p:nvSpPr>
        <p:spPr bwMode="auto">
          <a:xfrm>
            <a:off x="0" y="5187045"/>
            <a:ext cx="9906000" cy="848320"/>
          </a:xfrm>
          <a:prstGeom prst="rect">
            <a:avLst/>
          </a:prstGeom>
          <a:solidFill>
            <a:srgbClr val="FFFFFF"/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IE"/>
          </a:p>
        </p:txBody>
      </p:sp>
      <p:pic>
        <p:nvPicPr>
          <p:cNvPr id="13" name="Picture 10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4393" y="5184802"/>
            <a:ext cx="1821098" cy="83939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4" name="Rectangle 11"/>
          <p:cNvSpPr>
            <a:spLocks/>
          </p:cNvSpPr>
          <p:nvPr userDrawn="1"/>
        </p:nvSpPr>
        <p:spPr bwMode="auto">
          <a:xfrm>
            <a:off x="535688" y="5512966"/>
            <a:ext cx="5533430" cy="223242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430266" bIns="0"/>
          <a:lstStyle/>
          <a:p>
            <a:pPr marL="42092" algn="l"/>
            <a:r>
              <a:rPr lang="en-US" sz="1600" dirty="0">
                <a:solidFill>
                  <a:srgbClr val="69BE28"/>
                </a:solidFill>
                <a:ea typeface="Gill Sans" charset="0"/>
                <a:cs typeface="Gill Sans" charset="0"/>
              </a:rPr>
              <a:t>Growing the success of Irish food &amp; horticulture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6501" y="4282908"/>
            <a:ext cx="5713645" cy="853907"/>
          </a:xfrm>
          <a:prstGeom prst="rect">
            <a:avLst/>
          </a:prstGeom>
        </p:spPr>
        <p:txBody>
          <a:bodyPr lIns="67346" tIns="33673" rIns="67346" bIns="33673" anchor="b"/>
          <a:lstStyle>
            <a:lvl1pPr marL="0" indent="0" algn="ctr">
              <a:buNone/>
              <a:defRPr sz="2200">
                <a:solidFill>
                  <a:schemeClr val="bg1"/>
                </a:solidFill>
              </a:defRPr>
            </a:lvl1pPr>
            <a:lvl2pPr marL="336730" indent="0" algn="ctr">
              <a:buNone/>
              <a:defRPr/>
            </a:lvl2pPr>
            <a:lvl3pPr marL="673459" indent="0" algn="ctr">
              <a:buNone/>
              <a:defRPr/>
            </a:lvl3pPr>
            <a:lvl4pPr marL="1010189" indent="0" algn="ctr">
              <a:buNone/>
              <a:defRPr/>
            </a:lvl4pPr>
            <a:lvl5pPr marL="1346918" indent="0" algn="ctr">
              <a:buNone/>
              <a:defRPr/>
            </a:lvl5pPr>
            <a:lvl6pPr marL="1683647" indent="0" algn="ctr">
              <a:buNone/>
              <a:defRPr/>
            </a:lvl6pPr>
            <a:lvl7pPr marL="2020377" indent="0" algn="ctr">
              <a:buNone/>
              <a:defRPr/>
            </a:lvl7pPr>
            <a:lvl8pPr marL="2357107" indent="0" algn="ctr">
              <a:buNone/>
              <a:defRPr/>
            </a:lvl8pPr>
            <a:lvl9pPr marL="2693835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IE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7184043" y="4282908"/>
            <a:ext cx="2231026" cy="853907"/>
          </a:xfrm>
          <a:prstGeom prst="rect">
            <a:avLst/>
          </a:prstGeom>
        </p:spPr>
        <p:txBody>
          <a:bodyPr lIns="67346" tIns="33673" rIns="67346" bIns="33673" anchor="b"/>
          <a:lstStyle>
            <a:lvl1pPr algn="r">
              <a:buNone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algn="r">
              <a:buNone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algn="r">
              <a:buNone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algn="r">
              <a:buNone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algn="r">
              <a:buNone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495786" y="274588"/>
            <a:ext cx="8914433" cy="1143000"/>
          </a:xfrm>
          <a:prstGeom prst="rect">
            <a:avLst/>
          </a:prstGeom>
        </p:spPr>
        <p:txBody>
          <a:bodyPr lIns="67346" tIns="33673" rIns="67346" bIns="33673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I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5"/>
          <p:cNvSpPr>
            <a:spLocks noGrp="1"/>
          </p:cNvSpPr>
          <p:nvPr>
            <p:ph type="chart" sz="quarter" idx="10"/>
          </p:nvPr>
        </p:nvSpPr>
        <p:spPr>
          <a:xfrm>
            <a:off x="490949" y="314750"/>
            <a:ext cx="8924106" cy="5575482"/>
          </a:xfrm>
          <a:prstGeom prst="rect">
            <a:avLst/>
          </a:prstGeom>
        </p:spPr>
        <p:txBody>
          <a:bodyPr lIns="67346" tIns="33673" rIns="67346" bIns="33673"/>
          <a:lstStyle>
            <a:lvl1pPr>
              <a:buNone/>
              <a:defRPr/>
            </a:lvl1pPr>
          </a:lstStyle>
          <a:p>
            <a:r>
              <a:rPr lang="en-US" smtClean="0"/>
              <a:t>Click icon to add chart</a:t>
            </a:r>
            <a:endParaRPr lang="en-I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F49D5-0612-4F5A-9498-BE9FCB2DE93A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Ar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786" y="274588"/>
            <a:ext cx="8914433" cy="1143000"/>
          </a:xfrm>
          <a:prstGeom prst="rect">
            <a:avLst/>
          </a:prstGeom>
        </p:spPr>
        <p:txBody>
          <a:bodyPr lIns="67346" tIns="33673" rIns="67346" bIns="33673"/>
          <a:lstStyle>
            <a:lvl1pPr algn="l">
              <a:defRPr sz="31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IE" dirty="0"/>
          </a:p>
        </p:txBody>
      </p:sp>
      <p:sp>
        <p:nvSpPr>
          <p:cNvPr id="4" name="SmartArt Placeholder 3"/>
          <p:cNvSpPr>
            <a:spLocks noGrp="1"/>
          </p:cNvSpPr>
          <p:nvPr>
            <p:ph type="dgm" sz="quarter" idx="10"/>
          </p:nvPr>
        </p:nvSpPr>
        <p:spPr>
          <a:xfrm>
            <a:off x="490949" y="1570510"/>
            <a:ext cx="8924106" cy="4269506"/>
          </a:xfrm>
          <a:prstGeom prst="rect">
            <a:avLst/>
          </a:prstGeom>
        </p:spPr>
        <p:txBody>
          <a:bodyPr lIns="67346" tIns="33673" rIns="67346" bIns="33673"/>
          <a:lstStyle>
            <a:lvl1pPr>
              <a:buNone/>
              <a:defRPr/>
            </a:lvl1pPr>
          </a:lstStyle>
          <a:p>
            <a:r>
              <a:rPr lang="en-US" smtClean="0"/>
              <a:t>Click icon to add SmartArt graphic</a:t>
            </a:r>
            <a:endParaRPr lang="en-IE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F49D5-0612-4F5A-9498-BE9FCB2DE93A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Art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martArt Placeholder 3"/>
          <p:cNvSpPr>
            <a:spLocks noGrp="1"/>
          </p:cNvSpPr>
          <p:nvPr>
            <p:ph type="dgm" sz="quarter" idx="10"/>
          </p:nvPr>
        </p:nvSpPr>
        <p:spPr>
          <a:xfrm>
            <a:off x="490949" y="415210"/>
            <a:ext cx="8924106" cy="5424806"/>
          </a:xfrm>
          <a:prstGeom prst="rect">
            <a:avLst/>
          </a:prstGeom>
        </p:spPr>
        <p:txBody>
          <a:bodyPr lIns="67346" tIns="33673" rIns="67346" bIns="33673"/>
          <a:lstStyle>
            <a:lvl1pPr>
              <a:buNone/>
              <a:defRPr/>
            </a:lvl1pPr>
          </a:lstStyle>
          <a:p>
            <a:r>
              <a:rPr lang="en-US" smtClean="0"/>
              <a:t>Click icon to add SmartArt graphic</a:t>
            </a:r>
            <a:endParaRPr lang="en-IE" dirty="0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786" y="274588"/>
            <a:ext cx="8914433" cy="1143000"/>
          </a:xfrm>
          <a:prstGeom prst="rect">
            <a:avLst/>
          </a:prstGeom>
        </p:spPr>
        <p:txBody>
          <a:bodyPr lIns="67346" tIns="33673" rIns="67346" bIns="33673"/>
          <a:lstStyle/>
          <a:p>
            <a:r>
              <a:rPr lang="en-US" smtClean="0"/>
              <a:t>Click to edit Master title style</a:t>
            </a:r>
            <a:endParaRPr lang="en-IE" dirty="0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1825" y="274588"/>
            <a:ext cx="6584295" cy="1143000"/>
          </a:xfrm>
          <a:prstGeom prst="rect">
            <a:avLst/>
          </a:prstGeom>
        </p:spPr>
        <p:txBody>
          <a:bodyPr lIns="67346" tIns="33673" rIns="67346" bIns="33673"/>
          <a:lstStyle>
            <a:lvl1pPr algn="l">
              <a:defRPr lang="en-IE" sz="3100" kern="1200" dirty="0">
                <a:solidFill>
                  <a:srgbClr val="002776"/>
                </a:solidFill>
                <a:latin typeface="Arial" charset="0"/>
                <a:ea typeface="ヒラギノ角ゴ Pro W3" charset="0"/>
                <a:cs typeface="Arial" charset="0"/>
                <a:sym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1825" y="1871877"/>
            <a:ext cx="6529880" cy="3872131"/>
          </a:xfrm>
          <a:prstGeom prst="rect">
            <a:avLst/>
          </a:prstGeom>
        </p:spPr>
        <p:txBody>
          <a:bodyPr lIns="67346" tIns="33673" rIns="67346" bIns="33673"/>
          <a:lstStyle>
            <a:lvl1pPr marL="177719" indent="-177719" algn="l" rtl="0" fontAlgn="base">
              <a:spcBef>
                <a:spcPts val="737"/>
              </a:spcBef>
              <a:spcAft>
                <a:spcPct val="0"/>
              </a:spcAft>
              <a:buSzPct val="155000"/>
              <a:buFontTx/>
              <a:buBlip>
                <a:blip r:embed="rId2"/>
              </a:buBlip>
              <a:defRPr lang="en-US" sz="2200" kern="1200" dirty="0" smtClean="0">
                <a:solidFill>
                  <a:srgbClr val="002776"/>
                </a:solidFill>
                <a:latin typeface="Arial" charset="0"/>
                <a:ea typeface="ヒラギノ角ゴ Pro W3" charset="0"/>
                <a:cs typeface="Arial" charset="0"/>
                <a:sym typeface="Arial" charset="0"/>
              </a:defRPr>
            </a:lvl1pPr>
            <a:lvl2pPr>
              <a:buClr>
                <a:schemeClr val="accent2">
                  <a:lumMod val="75000"/>
                </a:schemeClr>
              </a:buClr>
              <a:defRPr sz="2100">
                <a:solidFill>
                  <a:schemeClr val="accent2">
                    <a:lumMod val="75000"/>
                  </a:schemeClr>
                </a:solidFill>
              </a:defRPr>
            </a:lvl2pPr>
            <a:lvl3pPr>
              <a:buClr>
                <a:schemeClr val="accent2">
                  <a:lumMod val="75000"/>
                </a:schemeClr>
              </a:buClr>
              <a:defRPr sz="2100">
                <a:solidFill>
                  <a:schemeClr val="accent2">
                    <a:lumMod val="75000"/>
                  </a:schemeClr>
                </a:solidFill>
              </a:defRPr>
            </a:lvl3pPr>
            <a:lvl4pPr>
              <a:buClr>
                <a:schemeClr val="accent2">
                  <a:lumMod val="75000"/>
                </a:schemeClr>
              </a:buClr>
              <a:defRPr sz="2100">
                <a:solidFill>
                  <a:schemeClr val="accent2">
                    <a:lumMod val="75000"/>
                  </a:schemeClr>
                </a:solidFill>
              </a:defRPr>
            </a:lvl4pPr>
            <a:lvl5pPr>
              <a:buClr>
                <a:schemeClr val="accent2">
                  <a:lumMod val="75000"/>
                </a:schemeClr>
              </a:buClr>
              <a:defRPr sz="2100">
                <a:solidFill>
                  <a:schemeClr val="accent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 dirty="0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786" y="274588"/>
            <a:ext cx="8914433" cy="1143000"/>
          </a:xfrm>
          <a:prstGeom prst="rect">
            <a:avLst/>
          </a:prstGeom>
        </p:spPr>
        <p:txBody>
          <a:bodyPr lIns="67346" tIns="33673" rIns="67346" bIns="33673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FF49D5-0612-4F5A-9498-BE9FCB2DE93A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371" y="4406802"/>
            <a:ext cx="8419858" cy="1361777"/>
          </a:xfrm>
          <a:prstGeom prst="rect">
            <a:avLst/>
          </a:prstGeom>
        </p:spPr>
        <p:txBody>
          <a:bodyPr lIns="67346" tIns="33673" rIns="67346" bIns="33673" anchor="t"/>
          <a:lstStyle>
            <a:lvl1pPr algn="l">
              <a:defRPr sz="2900" b="1" cap="all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371" y="2906613"/>
            <a:ext cx="8419858" cy="1500188"/>
          </a:xfrm>
          <a:prstGeom prst="rect">
            <a:avLst/>
          </a:prstGeom>
        </p:spPr>
        <p:txBody>
          <a:bodyPr lIns="67346" tIns="33673" rIns="67346" bIns="33673" anchor="b"/>
          <a:lstStyle>
            <a:lvl1pPr marL="0" indent="0">
              <a:buNone/>
              <a:defRPr sz="1500"/>
            </a:lvl1pPr>
            <a:lvl2pPr marL="336730" indent="0">
              <a:buNone/>
              <a:defRPr sz="1300"/>
            </a:lvl2pPr>
            <a:lvl3pPr marL="673459" indent="0">
              <a:buNone/>
              <a:defRPr sz="1200"/>
            </a:lvl3pPr>
            <a:lvl4pPr marL="1010189" indent="0">
              <a:buNone/>
              <a:defRPr sz="1000"/>
            </a:lvl4pPr>
            <a:lvl5pPr marL="1346918" indent="0">
              <a:buNone/>
              <a:defRPr sz="1000"/>
            </a:lvl5pPr>
            <a:lvl6pPr marL="1683647" indent="0">
              <a:buNone/>
              <a:defRPr sz="1000"/>
            </a:lvl6pPr>
            <a:lvl7pPr marL="2020377" indent="0">
              <a:buNone/>
              <a:defRPr sz="1000"/>
            </a:lvl7pPr>
            <a:lvl8pPr marL="2357107" indent="0">
              <a:buNone/>
              <a:defRPr sz="1000"/>
            </a:lvl8pPr>
            <a:lvl9pPr marL="2693835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786" y="274588"/>
            <a:ext cx="8914433" cy="1143000"/>
          </a:xfrm>
          <a:prstGeom prst="rect">
            <a:avLst/>
          </a:prstGeom>
        </p:spPr>
        <p:txBody>
          <a:bodyPr lIns="67346" tIns="33673" rIns="67346" bIns="33673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786" y="1600649"/>
            <a:ext cx="4399173" cy="4525119"/>
          </a:xfrm>
          <a:prstGeom prst="rect">
            <a:avLst/>
          </a:prstGeom>
        </p:spPr>
        <p:txBody>
          <a:bodyPr lIns="67346" tIns="33673" rIns="67346" bIns="33673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1046" y="1600649"/>
            <a:ext cx="4399173" cy="4525119"/>
          </a:xfrm>
          <a:prstGeom prst="rect">
            <a:avLst/>
          </a:prstGeom>
        </p:spPr>
        <p:txBody>
          <a:bodyPr lIns="67346" tIns="33673" rIns="67346" bIns="33673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FF49D5-0612-4F5A-9498-BE9FCB2DE93A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786" y="274590"/>
            <a:ext cx="8914433" cy="1089407"/>
          </a:xfrm>
          <a:prstGeom prst="rect">
            <a:avLst/>
          </a:prstGeom>
        </p:spPr>
        <p:txBody>
          <a:bodyPr lIns="67346" tIns="33673" rIns="67346" bIns="33673"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784" y="1534792"/>
            <a:ext cx="4376198" cy="609600"/>
          </a:xfrm>
          <a:prstGeom prst="rect">
            <a:avLst/>
          </a:prstGeom>
        </p:spPr>
        <p:txBody>
          <a:bodyPr lIns="67346" tIns="33673" rIns="67346" bIns="33673" anchor="b"/>
          <a:lstStyle>
            <a:lvl1pPr marL="0" indent="0">
              <a:buNone/>
              <a:defRPr sz="1800" b="1">
                <a:latin typeface="Arial" pitchFamily="34" charset="0"/>
                <a:cs typeface="Arial" pitchFamily="34" charset="0"/>
              </a:defRPr>
            </a:lvl1pPr>
            <a:lvl2pPr marL="336730" indent="0">
              <a:buNone/>
              <a:defRPr sz="1500" b="1"/>
            </a:lvl2pPr>
            <a:lvl3pPr marL="673459" indent="0">
              <a:buNone/>
              <a:defRPr sz="1300" b="1"/>
            </a:lvl3pPr>
            <a:lvl4pPr marL="1010189" indent="0">
              <a:buNone/>
              <a:defRPr sz="1200" b="1"/>
            </a:lvl4pPr>
            <a:lvl5pPr marL="1346918" indent="0">
              <a:buNone/>
              <a:defRPr sz="1200" b="1"/>
            </a:lvl5pPr>
            <a:lvl6pPr marL="1683647" indent="0">
              <a:buNone/>
              <a:defRPr sz="1200" b="1"/>
            </a:lvl6pPr>
            <a:lvl7pPr marL="2020377" indent="0">
              <a:buNone/>
              <a:defRPr sz="1200" b="1"/>
            </a:lvl7pPr>
            <a:lvl8pPr marL="2357107" indent="0">
              <a:buNone/>
              <a:defRPr sz="1200" b="1"/>
            </a:lvl8pPr>
            <a:lvl9pPr marL="2693835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784" y="2174380"/>
            <a:ext cx="4376198" cy="3766113"/>
          </a:xfrm>
          <a:prstGeom prst="rect">
            <a:avLst/>
          </a:prstGeom>
        </p:spPr>
        <p:txBody>
          <a:bodyPr lIns="67346" tIns="33673" rIns="67346" bIns="33673"/>
          <a:lstStyle>
            <a:lvl1pPr>
              <a:buFontTx/>
              <a:buBlip>
                <a:blip r:embed="rId2"/>
              </a:buBlip>
              <a:defRPr sz="1800">
                <a:latin typeface="Arial" pitchFamily="34" charset="0"/>
                <a:cs typeface="Arial" pitchFamily="34" charset="0"/>
              </a:defRPr>
            </a:lvl1pPr>
            <a:lvl2pPr>
              <a:buClr>
                <a:schemeClr val="tx1"/>
              </a:buClr>
              <a:defRPr sz="1500">
                <a:latin typeface="Arial" pitchFamily="34" charset="0"/>
                <a:cs typeface="Arial" pitchFamily="34" charset="0"/>
              </a:defRPr>
            </a:lvl2pPr>
            <a:lvl3pPr>
              <a:buClr>
                <a:schemeClr val="tx1"/>
              </a:buClr>
              <a:defRPr sz="1300">
                <a:latin typeface="Arial" pitchFamily="34" charset="0"/>
                <a:cs typeface="Arial" pitchFamily="34" charset="0"/>
              </a:defRPr>
            </a:lvl3pPr>
            <a:lvl4pPr>
              <a:buClr>
                <a:schemeClr val="tx1"/>
              </a:buClr>
              <a:defRPr sz="1200">
                <a:latin typeface="Arial" pitchFamily="34" charset="0"/>
                <a:cs typeface="Arial" pitchFamily="34" charset="0"/>
              </a:defRPr>
            </a:lvl4pPr>
            <a:lvl5pPr>
              <a:buClr>
                <a:schemeClr val="tx1"/>
              </a:buClr>
              <a:defRPr sz="1200">
                <a:latin typeface="Arial" pitchFamily="34" charset="0"/>
                <a:cs typeface="Arial" pitchFamily="34" charset="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1601" y="1534792"/>
            <a:ext cx="4378616" cy="609600"/>
          </a:xfrm>
          <a:prstGeom prst="rect">
            <a:avLst/>
          </a:prstGeom>
        </p:spPr>
        <p:txBody>
          <a:bodyPr lIns="67346" tIns="33673" rIns="67346" bIns="33673" anchor="b"/>
          <a:lstStyle>
            <a:lvl1pPr marL="0" indent="0">
              <a:buNone/>
              <a:defRPr sz="1800" b="1">
                <a:latin typeface="Arial" pitchFamily="34" charset="0"/>
                <a:cs typeface="Arial" pitchFamily="34" charset="0"/>
              </a:defRPr>
            </a:lvl1pPr>
            <a:lvl2pPr marL="336730" indent="0">
              <a:buNone/>
              <a:defRPr sz="1500" b="1"/>
            </a:lvl2pPr>
            <a:lvl3pPr marL="673459" indent="0">
              <a:buNone/>
              <a:defRPr sz="1300" b="1"/>
            </a:lvl3pPr>
            <a:lvl4pPr marL="1010189" indent="0">
              <a:buNone/>
              <a:defRPr sz="1200" b="1"/>
            </a:lvl4pPr>
            <a:lvl5pPr marL="1346918" indent="0">
              <a:buNone/>
              <a:defRPr sz="1200" b="1"/>
            </a:lvl5pPr>
            <a:lvl6pPr marL="1683647" indent="0">
              <a:buNone/>
              <a:defRPr sz="1200" b="1"/>
            </a:lvl6pPr>
            <a:lvl7pPr marL="2020377" indent="0">
              <a:buNone/>
              <a:defRPr sz="1200" b="1"/>
            </a:lvl7pPr>
            <a:lvl8pPr marL="2357107" indent="0">
              <a:buNone/>
              <a:defRPr sz="1200" b="1"/>
            </a:lvl8pPr>
            <a:lvl9pPr marL="2693835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1601" y="2174380"/>
            <a:ext cx="4378616" cy="3766113"/>
          </a:xfrm>
          <a:prstGeom prst="rect">
            <a:avLst/>
          </a:prstGeom>
        </p:spPr>
        <p:txBody>
          <a:bodyPr lIns="67346" tIns="33673" rIns="67346" bIns="33673"/>
          <a:lstStyle>
            <a:lvl1pPr>
              <a:buFontTx/>
              <a:buBlip>
                <a:blip r:embed="rId2"/>
              </a:buBlip>
              <a:defRPr sz="1800">
                <a:latin typeface="Arial" pitchFamily="34" charset="0"/>
                <a:cs typeface="Arial" pitchFamily="34" charset="0"/>
              </a:defRPr>
            </a:lvl1pPr>
            <a:lvl2pPr>
              <a:buClr>
                <a:schemeClr val="tx1"/>
              </a:buClr>
              <a:defRPr sz="1500">
                <a:latin typeface="Arial" pitchFamily="34" charset="0"/>
                <a:cs typeface="Arial" pitchFamily="34" charset="0"/>
              </a:defRPr>
            </a:lvl2pPr>
            <a:lvl3pPr>
              <a:buClr>
                <a:schemeClr val="tx1"/>
              </a:buClr>
              <a:defRPr sz="1300">
                <a:latin typeface="Arial" pitchFamily="34" charset="0"/>
                <a:cs typeface="Arial" pitchFamily="34" charset="0"/>
              </a:defRPr>
            </a:lvl3pPr>
            <a:lvl4pPr>
              <a:buClr>
                <a:schemeClr val="tx1"/>
              </a:buClr>
              <a:defRPr sz="1200">
                <a:latin typeface="Arial" pitchFamily="34" charset="0"/>
                <a:cs typeface="Arial" pitchFamily="34" charset="0"/>
              </a:defRPr>
            </a:lvl4pPr>
            <a:lvl5pPr>
              <a:buClr>
                <a:schemeClr val="tx1"/>
              </a:buClr>
              <a:defRPr sz="1200">
                <a:latin typeface="Arial" pitchFamily="34" charset="0"/>
                <a:cs typeface="Arial" pitchFamily="34" charset="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 dirty="0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786" y="274588"/>
            <a:ext cx="8864885" cy="1143000"/>
          </a:xfrm>
          <a:prstGeom prst="rect">
            <a:avLst/>
          </a:prstGeom>
        </p:spPr>
        <p:txBody>
          <a:bodyPr lIns="67346" tIns="33673" rIns="67346" bIns="33673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95784" y="1520279"/>
            <a:ext cx="8869691" cy="4269507"/>
          </a:xfrm>
          <a:prstGeom prst="rect">
            <a:avLst/>
          </a:prstGeom>
        </p:spPr>
        <p:txBody>
          <a:bodyPr lIns="67346" tIns="33673" rIns="67346" bIns="33673"/>
          <a:lstStyle>
            <a:lvl1pPr>
              <a:buSzPct val="140000"/>
              <a:buFontTx/>
              <a:buBlip>
                <a:blip r:embed="rId2"/>
              </a:buBlip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F49D5-0612-4F5A-9498-BE9FCB2DE93A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786" y="273473"/>
            <a:ext cx="3258871" cy="1103632"/>
          </a:xfrm>
          <a:prstGeom prst="rect">
            <a:avLst/>
          </a:prstGeom>
        </p:spPr>
        <p:txBody>
          <a:bodyPr lIns="67346" tIns="33673" rIns="67346" bIns="33673" anchor="b"/>
          <a:lstStyle>
            <a:lvl1pPr algn="l">
              <a:defRPr sz="15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159" y="273474"/>
            <a:ext cx="5537057" cy="5558447"/>
          </a:xfrm>
          <a:prstGeom prst="rect">
            <a:avLst/>
          </a:prstGeom>
        </p:spPr>
        <p:txBody>
          <a:bodyPr lIns="67346" tIns="33673" rIns="67346" bIns="33673"/>
          <a:lstStyle>
            <a:lvl1pPr>
              <a:buFontTx/>
              <a:buBlip>
                <a:blip r:embed="rId2"/>
              </a:buBlip>
              <a:defRPr sz="2400">
                <a:latin typeface="Arial" pitchFamily="34" charset="0"/>
                <a:cs typeface="Arial" pitchFamily="34" charset="0"/>
              </a:defRPr>
            </a:lvl1pPr>
            <a:lvl2pPr>
              <a:buClr>
                <a:schemeClr val="tx1"/>
              </a:buClr>
              <a:defRPr sz="2100">
                <a:latin typeface="Arial" pitchFamily="34" charset="0"/>
                <a:cs typeface="Arial" pitchFamily="34" charset="0"/>
              </a:defRPr>
            </a:lvl2pPr>
            <a:lvl3pPr>
              <a:buClr>
                <a:schemeClr val="tx1"/>
              </a:buClr>
              <a:defRPr sz="1800">
                <a:latin typeface="Arial" pitchFamily="34" charset="0"/>
                <a:cs typeface="Arial" pitchFamily="34" charset="0"/>
              </a:defRPr>
            </a:lvl3pPr>
            <a:lvl4pPr>
              <a:buClr>
                <a:schemeClr val="tx1"/>
              </a:buClr>
              <a:defRPr sz="1500">
                <a:latin typeface="Arial" pitchFamily="34" charset="0"/>
                <a:cs typeface="Arial" pitchFamily="34" charset="0"/>
              </a:defRPr>
            </a:lvl4pPr>
            <a:lvl5pPr>
              <a:buClr>
                <a:schemeClr val="tx1"/>
              </a:buClr>
              <a:defRPr sz="1500">
                <a:latin typeface="Arial" pitchFamily="34" charset="0"/>
                <a:cs typeface="Arial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786" y="1435450"/>
            <a:ext cx="3258871" cy="4454815"/>
          </a:xfrm>
          <a:prstGeom prst="rect">
            <a:avLst/>
          </a:prstGeom>
        </p:spPr>
        <p:txBody>
          <a:bodyPr lIns="67346" tIns="33673" rIns="67346" bIns="33673"/>
          <a:lstStyle>
            <a:lvl1pPr marL="0" indent="0">
              <a:buNone/>
              <a:defRPr sz="1000">
                <a:latin typeface="Arial" pitchFamily="34" charset="0"/>
                <a:cs typeface="Arial" pitchFamily="34" charset="0"/>
              </a:defRPr>
            </a:lvl1pPr>
            <a:lvl2pPr marL="336730" indent="0">
              <a:buNone/>
              <a:defRPr sz="900"/>
            </a:lvl2pPr>
            <a:lvl3pPr marL="673459" indent="0">
              <a:buNone/>
              <a:defRPr sz="700"/>
            </a:lvl3pPr>
            <a:lvl4pPr marL="1010189" indent="0">
              <a:buNone/>
              <a:defRPr sz="700"/>
            </a:lvl4pPr>
            <a:lvl5pPr marL="1346918" indent="0">
              <a:buNone/>
              <a:defRPr sz="700"/>
            </a:lvl5pPr>
            <a:lvl6pPr marL="1683647" indent="0">
              <a:buNone/>
              <a:defRPr sz="700"/>
            </a:lvl6pPr>
            <a:lvl7pPr marL="2020377" indent="0">
              <a:buNone/>
              <a:defRPr sz="700"/>
            </a:lvl7pPr>
            <a:lvl8pPr marL="2357107" indent="0">
              <a:buNone/>
              <a:defRPr sz="700"/>
            </a:lvl8pPr>
            <a:lvl9pPr marL="2693835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021" y="4502773"/>
            <a:ext cx="5943359" cy="567035"/>
          </a:xfrm>
          <a:prstGeom prst="rect">
            <a:avLst/>
          </a:prstGeom>
        </p:spPr>
        <p:txBody>
          <a:bodyPr lIns="67346" tIns="33673" rIns="67346" bIns="33673" anchor="b"/>
          <a:lstStyle>
            <a:lvl1pPr algn="l">
              <a:defRPr sz="15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2021" y="314750"/>
            <a:ext cx="5943359" cy="4114354"/>
          </a:xfrm>
          <a:prstGeom prst="rect">
            <a:avLst/>
          </a:prstGeom>
        </p:spPr>
        <p:txBody>
          <a:bodyPr lIns="67346" tIns="33673" rIns="67346" bIns="33673"/>
          <a:lstStyle>
            <a:lvl1pPr marL="0" indent="0">
              <a:buNone/>
              <a:defRPr sz="2400">
                <a:latin typeface="Arial" pitchFamily="34" charset="0"/>
                <a:cs typeface="Arial" pitchFamily="34" charset="0"/>
              </a:defRPr>
            </a:lvl1pPr>
            <a:lvl2pPr marL="336730" indent="0">
              <a:buNone/>
              <a:defRPr sz="2100"/>
            </a:lvl2pPr>
            <a:lvl3pPr marL="673459" indent="0">
              <a:buNone/>
              <a:defRPr sz="1800"/>
            </a:lvl3pPr>
            <a:lvl4pPr marL="1010189" indent="0">
              <a:buNone/>
              <a:defRPr sz="1500"/>
            </a:lvl4pPr>
            <a:lvl5pPr marL="1346918" indent="0">
              <a:buNone/>
              <a:defRPr sz="1500"/>
            </a:lvl5pPr>
            <a:lvl6pPr marL="1683647" indent="0">
              <a:buNone/>
              <a:defRPr sz="1500"/>
            </a:lvl6pPr>
            <a:lvl7pPr marL="2020377" indent="0">
              <a:buNone/>
              <a:defRPr sz="1500"/>
            </a:lvl7pPr>
            <a:lvl8pPr marL="2357107" indent="0">
              <a:buNone/>
              <a:defRPr sz="1500"/>
            </a:lvl8pPr>
            <a:lvl9pPr marL="2693835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021" y="5069809"/>
            <a:ext cx="5943359" cy="804788"/>
          </a:xfrm>
          <a:prstGeom prst="rect">
            <a:avLst/>
          </a:prstGeom>
        </p:spPr>
        <p:txBody>
          <a:bodyPr lIns="67346" tIns="33673" rIns="67346" bIns="33673"/>
          <a:lstStyle>
            <a:lvl1pPr marL="0" indent="0">
              <a:buNone/>
              <a:defRPr sz="1000">
                <a:latin typeface="Arial" pitchFamily="34" charset="0"/>
                <a:cs typeface="Arial" pitchFamily="34" charset="0"/>
              </a:defRPr>
            </a:lvl1pPr>
            <a:lvl2pPr marL="336730" indent="0">
              <a:buNone/>
              <a:defRPr sz="900"/>
            </a:lvl2pPr>
            <a:lvl3pPr marL="673459" indent="0">
              <a:buNone/>
              <a:defRPr sz="700"/>
            </a:lvl3pPr>
            <a:lvl4pPr marL="1010189" indent="0">
              <a:buNone/>
              <a:defRPr sz="700"/>
            </a:lvl4pPr>
            <a:lvl5pPr marL="1346918" indent="0">
              <a:buNone/>
              <a:defRPr sz="700"/>
            </a:lvl5pPr>
            <a:lvl6pPr marL="1683647" indent="0">
              <a:buNone/>
              <a:defRPr sz="700"/>
            </a:lvl6pPr>
            <a:lvl7pPr marL="2020377" indent="0">
              <a:buNone/>
              <a:defRPr sz="700"/>
            </a:lvl7pPr>
            <a:lvl8pPr marL="2357107" indent="0">
              <a:buNone/>
              <a:defRPr sz="700"/>
            </a:lvl8pPr>
            <a:lvl9pPr marL="2693835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786" y="274588"/>
            <a:ext cx="8914433" cy="1143000"/>
          </a:xfrm>
          <a:prstGeom prst="rect">
            <a:avLst/>
          </a:prstGeom>
        </p:spPr>
        <p:txBody>
          <a:bodyPr lIns="67346" tIns="33673" rIns="67346" bIns="33673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786" y="1600647"/>
            <a:ext cx="8914433" cy="4339846"/>
          </a:xfrm>
          <a:prstGeom prst="rect">
            <a:avLst/>
          </a:prstGeom>
        </p:spPr>
        <p:txBody>
          <a:bodyPr vert="eaVert" lIns="67346" tIns="33673" rIns="67346" bIns="33673"/>
          <a:lstStyle>
            <a:lvl1pPr>
              <a:buFontTx/>
              <a:buBlip>
                <a:blip r:embed="rId2"/>
              </a:buBlip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FF49D5-0612-4F5A-9498-BE9FCB2DE93A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608" y="274589"/>
            <a:ext cx="2228608" cy="5565445"/>
          </a:xfrm>
          <a:prstGeom prst="rect">
            <a:avLst/>
          </a:prstGeom>
        </p:spPr>
        <p:txBody>
          <a:bodyPr vert="eaVert" lIns="67346" tIns="33673" rIns="67346" bIns="33673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784" y="274589"/>
            <a:ext cx="6569739" cy="5565445"/>
          </a:xfrm>
          <a:prstGeom prst="rect">
            <a:avLst/>
          </a:prstGeom>
        </p:spPr>
        <p:txBody>
          <a:bodyPr vert="eaVert" lIns="67346" tIns="33673" rIns="67346" bIns="33673"/>
          <a:lstStyle>
            <a:lvl1pPr>
              <a:buFontTx/>
              <a:buBlip>
                <a:blip r:embed="rId2"/>
              </a:buBlip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FF49D5-0612-4F5A-9498-BE9FCB2DE93A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106412" cy="4572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/>
          <a:lstStyle/>
          <a:p>
            <a:endParaRPr lang="en-IE"/>
          </a:p>
        </p:txBody>
      </p:sp>
      <p:sp>
        <p:nvSpPr>
          <p:cNvPr id="5" name="Rectangle 2"/>
          <p:cNvSpPr>
            <a:spLocks/>
          </p:cNvSpPr>
          <p:nvPr userDrawn="1"/>
        </p:nvSpPr>
        <p:spPr bwMode="auto">
          <a:xfrm>
            <a:off x="4761954" y="4866679"/>
            <a:ext cx="380907" cy="9286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 type="none" w="med" len="med"/>
            <a:tailEnd type="none" w="med" len="med"/>
          </a:ln>
        </p:spPr>
        <p:txBody>
          <a:bodyPr wrap="none" lIns="46741" tIns="46741" rIns="46741" bIns="46741" anchor="ctr"/>
          <a:lstStyle/>
          <a:p>
            <a:r>
              <a:rPr lang="en-US" sz="2500" dirty="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   </a:t>
            </a:r>
          </a:p>
        </p:txBody>
      </p:sp>
      <p:sp>
        <p:nvSpPr>
          <p:cNvPr id="6" name="Rectangle 3"/>
          <p:cNvSpPr>
            <a:spLocks/>
          </p:cNvSpPr>
          <p:nvPr userDrawn="1"/>
        </p:nvSpPr>
        <p:spPr bwMode="auto">
          <a:xfrm>
            <a:off x="825906" y="6019732"/>
            <a:ext cx="1630072" cy="614537"/>
          </a:xfrm>
          <a:prstGeom prst="rect">
            <a:avLst/>
          </a:prstGeom>
          <a:noFill/>
          <a:ln w="9525">
            <a:noFill/>
            <a:miter lim="800000"/>
            <a:headEnd type="none" w="med" len="med"/>
            <a:tailEnd type="none" w="med" len="med"/>
          </a:ln>
        </p:spPr>
        <p:txBody>
          <a:bodyPr wrap="none" lIns="46741" tIns="46741" rIns="46741" bIns="46741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1300" dirty="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AIDAN COTTER</a:t>
            </a:r>
            <a:br>
              <a:rPr lang="en-US" sz="1300" dirty="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</a:br>
            <a:r>
              <a:rPr lang="en-US" sz="1300" dirty="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CHIEF EXECUTIVE </a:t>
            </a:r>
          </a:p>
        </p:txBody>
      </p:sp>
      <p:sp>
        <p:nvSpPr>
          <p:cNvPr id="7" name="Rectangle 4"/>
          <p:cNvSpPr>
            <a:spLocks/>
          </p:cNvSpPr>
          <p:nvPr userDrawn="1"/>
        </p:nvSpPr>
        <p:spPr bwMode="auto">
          <a:xfrm>
            <a:off x="3384635" y="6019732"/>
            <a:ext cx="1515040" cy="614537"/>
          </a:xfrm>
          <a:prstGeom prst="rect">
            <a:avLst/>
          </a:prstGeom>
          <a:noFill/>
          <a:ln w="9525">
            <a:noFill/>
            <a:miter lim="800000"/>
            <a:headEnd type="none" w="med" len="med"/>
            <a:tailEnd type="none" w="med" len="med"/>
          </a:ln>
        </p:spPr>
        <p:txBody>
          <a:bodyPr wrap="none" lIns="46741" tIns="46741" rIns="46741" bIns="46741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1300" dirty="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BORD BIA</a:t>
            </a:r>
            <a:endParaRPr lang="en-US" sz="1800" dirty="0">
              <a:solidFill>
                <a:schemeClr val="tx1"/>
              </a:solidFill>
              <a:latin typeface="Arial" charset="0"/>
              <a:cs typeface="Arial" charset="0"/>
              <a:sym typeface="Arial" charset="0"/>
            </a:endParaRPr>
          </a:p>
          <a:p>
            <a:pPr algn="l">
              <a:lnSpc>
                <a:spcPct val="130000"/>
              </a:lnSpc>
            </a:pPr>
            <a:r>
              <a:rPr lang="en-US" sz="1300" dirty="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28 JANUARY 2009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2" y="0"/>
            <a:ext cx="9904791" cy="685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2" name="Rectangle 9"/>
          <p:cNvSpPr>
            <a:spLocks/>
          </p:cNvSpPr>
          <p:nvPr userDrawn="1"/>
        </p:nvSpPr>
        <p:spPr bwMode="auto">
          <a:xfrm>
            <a:off x="0" y="5187045"/>
            <a:ext cx="9906000" cy="848320"/>
          </a:xfrm>
          <a:prstGeom prst="rect">
            <a:avLst/>
          </a:prstGeom>
          <a:solidFill>
            <a:srgbClr val="FFFFFF"/>
          </a:solidFill>
          <a:ln w="25400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IE"/>
          </a:p>
        </p:txBody>
      </p:sp>
      <p:pic>
        <p:nvPicPr>
          <p:cNvPr id="13" name="Picture 10"/>
          <p:cNvPicPr>
            <a:picLocks noChangeAspect="1" noChangeArrowheads="1"/>
          </p:cNvPicPr>
          <p:nvPr userDrawn="1"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284393" y="5184813"/>
            <a:ext cx="1821099" cy="83939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4" name="Rectangle 11"/>
          <p:cNvSpPr>
            <a:spLocks/>
          </p:cNvSpPr>
          <p:nvPr userDrawn="1"/>
        </p:nvSpPr>
        <p:spPr bwMode="auto">
          <a:xfrm>
            <a:off x="535689" y="5512966"/>
            <a:ext cx="5533431" cy="223242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430014" bIns="0"/>
          <a:lstStyle/>
          <a:p>
            <a:pPr marL="42066" algn="l"/>
            <a:r>
              <a:rPr lang="en-US" sz="1600" dirty="0">
                <a:solidFill>
                  <a:srgbClr val="69BE28"/>
                </a:solidFill>
                <a:ea typeface="Gill Sans" charset="0"/>
                <a:cs typeface="Gill Sans" charset="0"/>
              </a:rPr>
              <a:t>Growing the success of Irish food &amp; horticulture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6501" y="4282910"/>
            <a:ext cx="5713645" cy="853907"/>
          </a:xfrm>
          <a:prstGeom prst="rect">
            <a:avLst/>
          </a:prstGeom>
        </p:spPr>
        <p:txBody>
          <a:bodyPr lIns="67304" tIns="33655" rIns="67304" bIns="33655" anchor="b"/>
          <a:lstStyle>
            <a:lvl1pPr marL="0" indent="0" algn="ctr">
              <a:buNone/>
              <a:defRPr sz="2200">
                <a:solidFill>
                  <a:schemeClr val="bg1"/>
                </a:solidFill>
              </a:defRPr>
            </a:lvl1pPr>
            <a:lvl2pPr marL="336532" indent="0" algn="ctr">
              <a:buNone/>
              <a:defRPr/>
            </a:lvl2pPr>
            <a:lvl3pPr marL="673063" indent="0" algn="ctr">
              <a:buNone/>
              <a:defRPr/>
            </a:lvl3pPr>
            <a:lvl4pPr marL="1009595" indent="0" algn="ctr">
              <a:buNone/>
              <a:defRPr/>
            </a:lvl4pPr>
            <a:lvl5pPr marL="1346125" indent="0" algn="ctr">
              <a:buNone/>
              <a:defRPr/>
            </a:lvl5pPr>
            <a:lvl6pPr marL="1682653" indent="0" algn="ctr">
              <a:buNone/>
              <a:defRPr/>
            </a:lvl6pPr>
            <a:lvl7pPr marL="2019187" indent="0" algn="ctr">
              <a:buNone/>
              <a:defRPr/>
            </a:lvl7pPr>
            <a:lvl8pPr marL="2355720" indent="0" algn="ctr">
              <a:buNone/>
              <a:defRPr/>
            </a:lvl8pPr>
            <a:lvl9pPr marL="2692249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IE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7184043" y="4282910"/>
            <a:ext cx="2231026" cy="853907"/>
          </a:xfrm>
          <a:prstGeom prst="rect">
            <a:avLst/>
          </a:prstGeom>
        </p:spPr>
        <p:txBody>
          <a:bodyPr lIns="67304" tIns="33655" rIns="67304" bIns="33655" anchor="b"/>
          <a:lstStyle>
            <a:lvl1pPr algn="r">
              <a:buNone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algn="r">
              <a:buNone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algn="r">
              <a:buNone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algn="r">
              <a:buNone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algn="r">
              <a:buNone/>
              <a:defRPr sz="18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495796" y="274588"/>
            <a:ext cx="8914433" cy="1143000"/>
          </a:xfrm>
          <a:prstGeom prst="rect">
            <a:avLst/>
          </a:prstGeom>
        </p:spPr>
        <p:txBody>
          <a:bodyPr lIns="67304" tIns="33655" rIns="67304" bIns="33655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I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with 5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784" y="274588"/>
            <a:ext cx="7432968" cy="1143000"/>
          </a:xfrm>
          <a:prstGeom prst="rect">
            <a:avLst/>
          </a:prstGeom>
        </p:spPr>
        <p:txBody>
          <a:bodyPr lIns="67346" tIns="33673" rIns="67346" bIns="33673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95784" y="1520279"/>
            <a:ext cx="7395662" cy="4269507"/>
          </a:xfrm>
          <a:prstGeom prst="rect">
            <a:avLst/>
          </a:prstGeom>
        </p:spPr>
        <p:txBody>
          <a:bodyPr lIns="67346" tIns="33673" rIns="67346" bIns="33673"/>
          <a:lstStyle>
            <a:lvl1pPr>
              <a:buSzPct val="140000"/>
              <a:buFontTx/>
              <a:buBlip>
                <a:blip r:embed="rId2"/>
              </a:buBlip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8130586" y="81002"/>
            <a:ext cx="1694672" cy="1116281"/>
          </a:xfrm>
          <a:prstGeom prst="rect">
            <a:avLst/>
          </a:prstGeom>
        </p:spPr>
        <p:txBody>
          <a:bodyPr lIns="67346" tIns="33673" rIns="67346" bIns="33673"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IE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8130586" y="3638408"/>
            <a:ext cx="1694672" cy="1116281"/>
          </a:xfrm>
          <a:prstGeom prst="rect">
            <a:avLst/>
          </a:prstGeom>
        </p:spPr>
        <p:txBody>
          <a:bodyPr lIns="67346" tIns="33673" rIns="67346" bIns="33673"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IE" dirty="0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8130586" y="1266804"/>
            <a:ext cx="1694672" cy="1116281"/>
          </a:xfrm>
          <a:prstGeom prst="rect">
            <a:avLst/>
          </a:prstGeom>
        </p:spPr>
        <p:txBody>
          <a:bodyPr lIns="67346" tIns="33673" rIns="67346" bIns="33673"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IE" dirty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8130586" y="2452606"/>
            <a:ext cx="1694672" cy="1116281"/>
          </a:xfrm>
          <a:prstGeom prst="rect">
            <a:avLst/>
          </a:prstGeom>
        </p:spPr>
        <p:txBody>
          <a:bodyPr lIns="67346" tIns="33673" rIns="67346" bIns="33673"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IE" dirty="0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8130586" y="4824212"/>
            <a:ext cx="1694672" cy="1116281"/>
          </a:xfrm>
          <a:prstGeom prst="rect">
            <a:avLst/>
          </a:prstGeom>
        </p:spPr>
        <p:txBody>
          <a:bodyPr lIns="67346" tIns="33673" rIns="67346" bIns="33673"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IE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2FF49D5-0612-4F5A-9498-BE9FCB2DE93A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with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784" y="274588"/>
            <a:ext cx="7050137" cy="1143000"/>
          </a:xfrm>
          <a:prstGeom prst="rect">
            <a:avLst/>
          </a:prstGeom>
        </p:spPr>
        <p:txBody>
          <a:bodyPr lIns="67346" tIns="33673" rIns="67346" bIns="33673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95785" y="1520279"/>
            <a:ext cx="7014753" cy="4269507"/>
          </a:xfrm>
          <a:prstGeom prst="rect">
            <a:avLst/>
          </a:prstGeom>
        </p:spPr>
        <p:txBody>
          <a:bodyPr lIns="67346" tIns="33673" rIns="67346" bIns="33673"/>
          <a:lstStyle>
            <a:lvl1pPr>
              <a:buSzPct val="140000"/>
              <a:buFontTx/>
              <a:buBlip>
                <a:blip r:embed="rId2"/>
              </a:buBlip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697793" y="81002"/>
            <a:ext cx="2152617" cy="1361813"/>
          </a:xfrm>
          <a:prstGeom prst="rect">
            <a:avLst/>
          </a:prstGeom>
        </p:spPr>
        <p:txBody>
          <a:bodyPr lIns="67346" tIns="33673" rIns="67346" bIns="33673"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IE" dirty="0"/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2"/>
          </p:nvPr>
        </p:nvSpPr>
        <p:spPr>
          <a:xfrm>
            <a:off x="7697793" y="1563485"/>
            <a:ext cx="2152617" cy="1361813"/>
          </a:xfrm>
          <a:prstGeom prst="rect">
            <a:avLst/>
          </a:prstGeom>
        </p:spPr>
        <p:txBody>
          <a:bodyPr lIns="67346" tIns="33673" rIns="67346" bIns="33673"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IE" dirty="0"/>
          </a:p>
        </p:txBody>
      </p:sp>
      <p:sp>
        <p:nvSpPr>
          <p:cNvPr id="18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7697793" y="3045969"/>
            <a:ext cx="2152617" cy="1361813"/>
          </a:xfrm>
          <a:prstGeom prst="rect">
            <a:avLst/>
          </a:prstGeom>
        </p:spPr>
        <p:txBody>
          <a:bodyPr lIns="67346" tIns="33673" rIns="67346" bIns="33673"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IE" dirty="0"/>
          </a:p>
        </p:txBody>
      </p:sp>
      <p:sp>
        <p:nvSpPr>
          <p:cNvPr id="19" name="Picture Placeholder 15"/>
          <p:cNvSpPr>
            <a:spLocks noGrp="1"/>
          </p:cNvSpPr>
          <p:nvPr>
            <p:ph type="pic" sz="quarter" idx="14"/>
          </p:nvPr>
        </p:nvSpPr>
        <p:spPr>
          <a:xfrm>
            <a:off x="7697793" y="4528452"/>
            <a:ext cx="2152617" cy="1361813"/>
          </a:xfrm>
          <a:prstGeom prst="rect">
            <a:avLst/>
          </a:prstGeom>
        </p:spPr>
        <p:txBody>
          <a:bodyPr lIns="67346" tIns="33673" rIns="67346" bIns="33673"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IE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2FF49D5-0612-4F5A-9498-BE9FCB2DE93A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with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785" y="274588"/>
            <a:ext cx="6339165" cy="1143000"/>
          </a:xfrm>
          <a:prstGeom prst="rect">
            <a:avLst/>
          </a:prstGeom>
        </p:spPr>
        <p:txBody>
          <a:bodyPr lIns="67346" tIns="33673" rIns="67346" bIns="33673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95786" y="1520279"/>
            <a:ext cx="6307349" cy="4269507"/>
          </a:xfrm>
          <a:prstGeom prst="rect">
            <a:avLst/>
          </a:prstGeom>
        </p:spPr>
        <p:txBody>
          <a:bodyPr lIns="67346" tIns="33673" rIns="67346" bIns="33673"/>
          <a:lstStyle>
            <a:lvl1pPr>
              <a:buSzPct val="140000"/>
              <a:buFontTx/>
              <a:buBlip>
                <a:blip r:embed="rId2"/>
              </a:buBlip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6911964" y="81000"/>
            <a:ext cx="2890266" cy="1911094"/>
          </a:xfrm>
          <a:prstGeom prst="rect">
            <a:avLst/>
          </a:prstGeom>
        </p:spPr>
        <p:txBody>
          <a:bodyPr lIns="67346" tIns="33673" rIns="67346" bIns="33673"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IE" dirty="0"/>
          </a:p>
        </p:txBody>
      </p:sp>
      <p:sp>
        <p:nvSpPr>
          <p:cNvPr id="11" name="Picture Placeholder 15"/>
          <p:cNvSpPr>
            <a:spLocks noGrp="1"/>
          </p:cNvSpPr>
          <p:nvPr>
            <p:ph type="pic" sz="quarter" idx="12"/>
          </p:nvPr>
        </p:nvSpPr>
        <p:spPr>
          <a:xfrm>
            <a:off x="6911964" y="2031264"/>
            <a:ext cx="2890266" cy="1911094"/>
          </a:xfrm>
          <a:prstGeom prst="rect">
            <a:avLst/>
          </a:prstGeom>
        </p:spPr>
        <p:txBody>
          <a:bodyPr lIns="67346" tIns="33673" rIns="67346" bIns="33673"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IE" dirty="0"/>
          </a:p>
        </p:txBody>
      </p:sp>
      <p:sp>
        <p:nvSpPr>
          <p:cNvPr id="12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6911964" y="3981528"/>
            <a:ext cx="2890266" cy="1911094"/>
          </a:xfrm>
          <a:prstGeom prst="rect">
            <a:avLst/>
          </a:prstGeom>
        </p:spPr>
        <p:txBody>
          <a:bodyPr lIns="67346" tIns="33673" rIns="67346" bIns="33673"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IE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2FF49D5-0612-4F5A-9498-BE9FCB2DE93A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with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784" y="274588"/>
            <a:ext cx="4807841" cy="1143000"/>
          </a:xfrm>
          <a:prstGeom prst="rect">
            <a:avLst/>
          </a:prstGeom>
        </p:spPr>
        <p:txBody>
          <a:bodyPr lIns="67346" tIns="33673" rIns="67346" bIns="33673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95784" y="1520279"/>
            <a:ext cx="4783710" cy="4269507"/>
          </a:xfrm>
          <a:prstGeom prst="rect">
            <a:avLst/>
          </a:prstGeom>
        </p:spPr>
        <p:txBody>
          <a:bodyPr lIns="67346" tIns="33673" rIns="67346" bIns="33673"/>
          <a:lstStyle>
            <a:lvl1pPr>
              <a:buSzPct val="140000"/>
              <a:buFontTx/>
              <a:buBlip>
                <a:blip r:embed="rId2"/>
              </a:buBlip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5392043" y="81002"/>
            <a:ext cx="4403953" cy="2819813"/>
          </a:xfrm>
          <a:prstGeom prst="rect">
            <a:avLst/>
          </a:prstGeom>
        </p:spPr>
        <p:txBody>
          <a:bodyPr lIns="67346" tIns="33673" rIns="67346" bIns="33673"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IE" dirty="0"/>
          </a:p>
        </p:txBody>
      </p:sp>
      <p:sp>
        <p:nvSpPr>
          <p:cNvPr id="11" name="Picture Placeholder 15"/>
          <p:cNvSpPr>
            <a:spLocks noGrp="1"/>
          </p:cNvSpPr>
          <p:nvPr>
            <p:ph type="pic" sz="quarter" idx="12"/>
          </p:nvPr>
        </p:nvSpPr>
        <p:spPr>
          <a:xfrm>
            <a:off x="5392043" y="3070452"/>
            <a:ext cx="4403953" cy="2819813"/>
          </a:xfrm>
          <a:prstGeom prst="rect">
            <a:avLst/>
          </a:prstGeom>
        </p:spPr>
        <p:txBody>
          <a:bodyPr lIns="67346" tIns="33673" rIns="67346" bIns="33673"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IE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B2FF49D5-0612-4F5A-9498-BE9FCB2DE93A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large image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784" y="274588"/>
            <a:ext cx="4807841" cy="1143000"/>
          </a:xfrm>
          <a:prstGeom prst="rect">
            <a:avLst/>
          </a:prstGeom>
        </p:spPr>
        <p:txBody>
          <a:bodyPr lIns="67346" tIns="33673" rIns="67346" bIns="33673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95784" y="1520279"/>
            <a:ext cx="4783710" cy="4269507"/>
          </a:xfrm>
          <a:prstGeom prst="rect">
            <a:avLst/>
          </a:prstGeom>
        </p:spPr>
        <p:txBody>
          <a:bodyPr lIns="67346" tIns="33673" rIns="67346" bIns="33673"/>
          <a:lstStyle>
            <a:lvl1pPr>
              <a:buSzPct val="140000"/>
              <a:buFontTx/>
              <a:buBlip>
                <a:blip r:embed="rId2"/>
              </a:buBlip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5392043" y="81000"/>
            <a:ext cx="4403953" cy="5809262"/>
          </a:xfrm>
          <a:prstGeom prst="rect">
            <a:avLst/>
          </a:prstGeom>
        </p:spPr>
        <p:txBody>
          <a:bodyPr lIns="67346" tIns="33673" rIns="67346" bIns="33673"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I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2FF49D5-0612-4F5A-9498-BE9FCB2DE93A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906000" cy="5990722"/>
          </a:xfrm>
          <a:prstGeom prst="rect">
            <a:avLst/>
          </a:prstGeom>
        </p:spPr>
        <p:txBody>
          <a:bodyPr lIns="67346" tIns="33673" rIns="67346" bIns="33673"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2FF49D5-0612-4F5A-9498-BE9FCB2DE93A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786" y="274588"/>
            <a:ext cx="8914433" cy="1143000"/>
          </a:xfrm>
          <a:prstGeom prst="rect">
            <a:avLst/>
          </a:prstGeom>
        </p:spPr>
        <p:txBody>
          <a:bodyPr lIns="67346" tIns="33673" rIns="67346" bIns="33673"/>
          <a:lstStyle>
            <a:lvl1pPr algn="l">
              <a:defRPr sz="31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IE" dirty="0"/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0"/>
          </p:nvPr>
        </p:nvSpPr>
        <p:spPr>
          <a:xfrm>
            <a:off x="490949" y="1520268"/>
            <a:ext cx="8924106" cy="4369965"/>
          </a:xfrm>
          <a:prstGeom prst="rect">
            <a:avLst/>
          </a:prstGeom>
        </p:spPr>
        <p:txBody>
          <a:bodyPr lIns="67346" tIns="33673" rIns="67346" bIns="33673"/>
          <a:lstStyle>
            <a:lvl1pPr>
              <a:buNone/>
              <a:defRPr/>
            </a:lvl1pPr>
          </a:lstStyle>
          <a:p>
            <a:r>
              <a:rPr lang="en-US" smtClean="0"/>
              <a:t>Click icon to add chart</a:t>
            </a:r>
            <a:endParaRPr lang="en-I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F49D5-0612-4F5A-9498-BE9FCB2DE93A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0" y="6002983"/>
            <a:ext cx="9906000" cy="855018"/>
            <a:chOff x="0" y="0"/>
            <a:chExt cx="8192" cy="766"/>
          </a:xfrm>
        </p:grpSpPr>
        <p:sp>
          <p:nvSpPr>
            <p:cNvPr id="3" name="Rectangle 2"/>
            <p:cNvSpPr>
              <a:spLocks/>
            </p:cNvSpPr>
            <p:nvPr/>
          </p:nvSpPr>
          <p:spPr bwMode="auto">
            <a:xfrm>
              <a:off x="0" y="0"/>
              <a:ext cx="8192" cy="766"/>
            </a:xfrm>
            <a:prstGeom prst="rect">
              <a:avLst/>
            </a:prstGeom>
            <a:solidFill>
              <a:schemeClr val="accent1"/>
            </a:solidFill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IE" dirty="0"/>
            </a:p>
          </p:txBody>
        </p:sp>
        <p:sp>
          <p:nvSpPr>
            <p:cNvPr id="4" name="Rectangle 3"/>
            <p:cNvSpPr>
              <a:spLocks/>
            </p:cNvSpPr>
            <p:nvPr/>
          </p:nvSpPr>
          <p:spPr bwMode="auto">
            <a:xfrm>
              <a:off x="3943" y="165"/>
              <a:ext cx="308" cy="437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50800" tIns="50800" rIns="50800" bIns="50800" anchor="ctr">
              <a:spAutoFit/>
            </a:bodyPr>
            <a:lstStyle/>
            <a:p>
              <a:r>
                <a:rPr lang="en-US" sz="2500" dirty="0">
                  <a:solidFill>
                    <a:schemeClr val="tx1"/>
                  </a:solidFill>
                  <a:latin typeface="Arial" charset="0"/>
                  <a:cs typeface="Arial" charset="0"/>
                  <a:sym typeface="Arial" charset="0"/>
                </a:rPr>
                <a:t>   </a:t>
              </a:r>
            </a:p>
          </p:txBody>
        </p:sp>
      </p:grpSp>
      <p:sp>
        <p:nvSpPr>
          <p:cNvPr id="5" name="Rectangle 4"/>
          <p:cNvSpPr>
            <a:spLocks/>
          </p:cNvSpPr>
          <p:nvPr/>
        </p:nvSpPr>
        <p:spPr bwMode="auto">
          <a:xfrm>
            <a:off x="903294" y="6263060"/>
            <a:ext cx="5533430" cy="29468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37413" tIns="37413" rIns="37413" bIns="37413"/>
          <a:lstStyle/>
          <a:p>
            <a:pPr algn="l"/>
            <a:r>
              <a:rPr lang="en-US" sz="1600" dirty="0">
                <a:solidFill>
                  <a:srgbClr val="FFFFFF"/>
                </a:solidFill>
                <a:latin typeface="Arial" charset="0"/>
                <a:cs typeface="Arial" charset="0"/>
                <a:sym typeface="Arial" charset="0"/>
              </a:rPr>
              <a:t>Growing the success of Irish food &amp; horticulture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7405318" y="6087814"/>
            <a:ext cx="1605855" cy="6440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7985214" y="5990722"/>
            <a:ext cx="179289" cy="252670"/>
          </a:xfrm>
          <a:prstGeom prst="rect">
            <a:avLst/>
          </a:prstGeom>
          <a:noFill/>
        </p:spPr>
        <p:txBody>
          <a:bodyPr wrap="none" lIns="67346" tIns="33673" rIns="67346" bIns="33673" rtlCol="0">
            <a:spAutoFit/>
          </a:bodyPr>
          <a:lstStyle/>
          <a:p>
            <a:r>
              <a:rPr lang="en-IE" sz="1200" i="1" dirty="0" smtClean="0">
                <a:solidFill>
                  <a:schemeClr val="bg1"/>
                </a:solidFill>
              </a:rPr>
              <a:t> </a:t>
            </a:r>
            <a:endParaRPr lang="en-IE" sz="1200" i="1" dirty="0">
              <a:solidFill>
                <a:schemeClr val="bg1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7104250" y="5940494"/>
            <a:ext cx="2310836" cy="365001"/>
          </a:xfrm>
          <a:prstGeom prst="rect">
            <a:avLst/>
          </a:prstGeom>
        </p:spPr>
        <p:txBody>
          <a:bodyPr vert="horz" lIns="67346" tIns="33673" rIns="67346" bIns="33673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endParaRPr lang="en-IE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1174" y="5588885"/>
            <a:ext cx="950444" cy="365001"/>
          </a:xfrm>
          <a:prstGeom prst="rect">
            <a:avLst/>
          </a:prstGeom>
        </p:spPr>
        <p:txBody>
          <a:bodyPr vert="horz" lIns="67346" tIns="33673" rIns="67346" bIns="33673" rtlCol="0" anchor="ctr"/>
          <a:lstStyle>
            <a:lvl1pPr algn="l">
              <a:defRPr lang="en-IE" sz="2400" kern="120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Gill Sans" charset="0"/>
                <a:ea typeface="ヒラギノ角ゴ Pro W3" charset="0"/>
                <a:cs typeface="ヒラギノ角ゴ Pro W3" charset="0"/>
                <a:sym typeface="Gill Sans" charset="0"/>
              </a:defRPr>
            </a:lvl1pPr>
          </a:lstStyle>
          <a:p>
            <a:fld id="{B2FF49D5-0612-4F5A-9498-BE9FCB2DE93A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4" r:id="rId9"/>
    <p:sldLayoutId id="2147483685" r:id="rId10"/>
    <p:sldLayoutId id="2147483663" r:id="rId11"/>
    <p:sldLayoutId id="2147483683" r:id="rId12"/>
    <p:sldLayoutId id="2147483662" r:id="rId13"/>
    <p:sldLayoutId id="2147483652" r:id="rId14"/>
    <p:sldLayoutId id="2147483656" r:id="rId15"/>
    <p:sldLayoutId id="2147483657" r:id="rId16"/>
    <p:sldLayoutId id="2147483653" r:id="rId17"/>
    <p:sldLayoutId id="2147483654" r:id="rId18"/>
    <p:sldLayoutId id="2147483655" r:id="rId19"/>
    <p:sldLayoutId id="2147483658" r:id="rId20"/>
    <p:sldLayoutId id="2147483659" r:id="rId21"/>
    <p:sldLayoutId id="2147483660" r:id="rId22"/>
    <p:sldLayoutId id="2147483661" r:id="rId23"/>
    <p:sldLayoutId id="2147483686" r:id="rId24"/>
  </p:sldLayoutIdLst>
  <p:transition/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57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700">
          <a:solidFill>
            <a:schemeClr val="tx1"/>
          </a:solidFill>
          <a:latin typeface="Gill Sans" charset="0"/>
          <a:ea typeface="ヒラギノ角ゴ Pro W3" charset="0"/>
          <a:cs typeface="ヒラギノ角ゴ Pro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700">
          <a:solidFill>
            <a:schemeClr val="tx1"/>
          </a:solidFill>
          <a:latin typeface="Gill Sans" charset="0"/>
          <a:ea typeface="ヒラギノ角ゴ Pro W3" charset="0"/>
          <a:cs typeface="ヒラギノ角ゴ Pro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700">
          <a:solidFill>
            <a:schemeClr val="tx1"/>
          </a:solidFill>
          <a:latin typeface="Gill Sans" charset="0"/>
          <a:ea typeface="ヒラギノ角ゴ Pro W3" charset="0"/>
          <a:cs typeface="ヒラギノ角ゴ Pro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700">
          <a:solidFill>
            <a:schemeClr val="tx1"/>
          </a:solidFill>
          <a:latin typeface="Gill Sans" charset="0"/>
          <a:ea typeface="ヒラギノ角ゴ Pro W3" charset="0"/>
          <a:cs typeface="ヒラギノ角ゴ Pro W3" charset="0"/>
          <a:sym typeface="Gill Sans" charset="0"/>
        </a:defRPr>
      </a:lvl5pPr>
      <a:lvl6pPr marL="336730" algn="ctr" rtl="0" eaLnBrk="1" fontAlgn="base" hangingPunct="1">
        <a:spcBef>
          <a:spcPct val="0"/>
        </a:spcBef>
        <a:spcAft>
          <a:spcPct val="0"/>
        </a:spcAft>
        <a:defRPr sz="5700">
          <a:solidFill>
            <a:schemeClr val="tx1"/>
          </a:solidFill>
          <a:latin typeface="Gill Sans" charset="0"/>
          <a:ea typeface="ヒラギノ角ゴ Pro W3" charset="0"/>
          <a:cs typeface="ヒラギノ角ゴ Pro W3" charset="0"/>
          <a:sym typeface="Gill Sans" charset="0"/>
        </a:defRPr>
      </a:lvl6pPr>
      <a:lvl7pPr marL="673459" algn="ctr" rtl="0" eaLnBrk="1" fontAlgn="base" hangingPunct="1">
        <a:spcBef>
          <a:spcPct val="0"/>
        </a:spcBef>
        <a:spcAft>
          <a:spcPct val="0"/>
        </a:spcAft>
        <a:defRPr sz="5700">
          <a:solidFill>
            <a:schemeClr val="tx1"/>
          </a:solidFill>
          <a:latin typeface="Gill Sans" charset="0"/>
          <a:ea typeface="ヒラギノ角ゴ Pro W3" charset="0"/>
          <a:cs typeface="ヒラギノ角ゴ Pro W3" charset="0"/>
          <a:sym typeface="Gill Sans" charset="0"/>
        </a:defRPr>
      </a:lvl7pPr>
      <a:lvl8pPr marL="1010189" algn="ctr" rtl="0" eaLnBrk="1" fontAlgn="base" hangingPunct="1">
        <a:spcBef>
          <a:spcPct val="0"/>
        </a:spcBef>
        <a:spcAft>
          <a:spcPct val="0"/>
        </a:spcAft>
        <a:defRPr sz="5700">
          <a:solidFill>
            <a:schemeClr val="tx1"/>
          </a:solidFill>
          <a:latin typeface="Gill Sans" charset="0"/>
          <a:ea typeface="ヒラギノ角ゴ Pro W3" charset="0"/>
          <a:cs typeface="ヒラギノ角ゴ Pro W3" charset="0"/>
          <a:sym typeface="Gill Sans" charset="0"/>
        </a:defRPr>
      </a:lvl8pPr>
      <a:lvl9pPr marL="1346918" algn="ctr" rtl="0" eaLnBrk="1" fontAlgn="base" hangingPunct="1">
        <a:spcBef>
          <a:spcPct val="0"/>
        </a:spcBef>
        <a:spcAft>
          <a:spcPct val="0"/>
        </a:spcAft>
        <a:defRPr sz="5700">
          <a:solidFill>
            <a:schemeClr val="tx1"/>
          </a:solidFill>
          <a:latin typeface="Gill Sans" charset="0"/>
          <a:ea typeface="ヒラギノ角ゴ Pro W3" charset="0"/>
          <a:cs typeface="ヒラギノ角ゴ Pro W3" charset="0"/>
          <a:sym typeface="Gill Sans" charset="0"/>
        </a:defRPr>
      </a:lvl9pPr>
    </p:titleStyle>
    <p:bodyStyle>
      <a:lvl1pPr marL="729580" indent="-495739" algn="l" rtl="0" eaLnBrk="1" fontAlgn="base" hangingPunct="1">
        <a:spcBef>
          <a:spcPts val="1768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113078" indent="-495739" algn="l" rtl="0" eaLnBrk="1" fontAlgn="base" hangingPunct="1">
        <a:spcBef>
          <a:spcPts val="1768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487220" indent="-495739" algn="l" rtl="0" eaLnBrk="1" fontAlgn="base" hangingPunct="1">
        <a:spcBef>
          <a:spcPts val="1768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880073" indent="-495739" algn="l" rtl="0" eaLnBrk="1" fontAlgn="base" hangingPunct="1">
        <a:spcBef>
          <a:spcPts val="1768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263570" indent="-495739" algn="l" rtl="0" eaLnBrk="1" fontAlgn="base" hangingPunct="1">
        <a:spcBef>
          <a:spcPts val="1768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600300" indent="-495739" algn="l" rtl="0" eaLnBrk="1" fontAlgn="base" hangingPunct="1">
        <a:spcBef>
          <a:spcPts val="1768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937028" indent="-495739" algn="l" rtl="0" eaLnBrk="1" fontAlgn="base" hangingPunct="1">
        <a:spcBef>
          <a:spcPts val="1768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273758" indent="-495739" algn="l" rtl="0" eaLnBrk="1" fontAlgn="base" hangingPunct="1">
        <a:spcBef>
          <a:spcPts val="1768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610488" indent="-495739" algn="l" rtl="0" eaLnBrk="1" fontAlgn="base" hangingPunct="1">
        <a:spcBef>
          <a:spcPts val="1768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67345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36730" algn="l" defTabSz="67345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73459" algn="l" defTabSz="67345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10189" algn="l" defTabSz="67345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46918" algn="l" defTabSz="67345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83647" algn="l" defTabSz="67345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20377" algn="l" defTabSz="67345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57107" algn="l" defTabSz="67345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693835" algn="l" defTabSz="673459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8.e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ordbiavantage.ie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://www.bordbia.ie/" TargetMode="External"/><Relationship Id="rId5" Type="http://schemas.openxmlformats.org/officeDocument/2006/relationships/hyperlink" Target="mailto:Info@bordbia.ie" TargetMode="External"/><Relationship Id="rId4" Type="http://schemas.openxmlformats.org/officeDocument/2006/relationships/hyperlink" Target="mailto:vantage@bordbia.i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95796" y="1133872"/>
            <a:ext cx="8914433" cy="1143000"/>
          </a:xfrm>
        </p:spPr>
        <p:txBody>
          <a:bodyPr>
            <a:noAutofit/>
          </a:bodyPr>
          <a:lstStyle/>
          <a:p>
            <a:pPr algn="ctr"/>
            <a:r>
              <a:rPr lang="en-IE" sz="5400" b="1" dirty="0"/>
              <a:t>Developing &amp; Scaling the Food </a:t>
            </a:r>
            <a:r>
              <a:rPr lang="en-IE" sz="5400" b="1" dirty="0" smtClean="0"/>
              <a:t>Sector</a:t>
            </a:r>
            <a:r>
              <a:rPr lang="en-IE" sz="5400" dirty="0" smtClean="0"/>
              <a:t/>
            </a:r>
            <a:br>
              <a:rPr lang="en-IE" sz="5400" dirty="0" smtClean="0"/>
            </a:br>
            <a:endParaRPr lang="en-IE" sz="54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IE" dirty="0" smtClean="0"/>
              <a:t>Orla Donohoe, Sector Manager, Bord Bia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681192" y="4293097"/>
            <a:ext cx="2663074" cy="853907"/>
          </a:xfrm>
        </p:spPr>
        <p:txBody>
          <a:bodyPr/>
          <a:lstStyle/>
          <a:p>
            <a:r>
              <a:rPr lang="en-IE" dirty="0"/>
              <a:t>1</a:t>
            </a:r>
            <a:r>
              <a:rPr lang="en-IE" dirty="0" smtClean="0"/>
              <a:t>0</a:t>
            </a:r>
            <a:r>
              <a:rPr lang="en-IE" baseline="30000" dirty="0" smtClean="0"/>
              <a:t>th</a:t>
            </a:r>
            <a:r>
              <a:rPr lang="en-IE" dirty="0" smtClean="0"/>
              <a:t> September 2014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IE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0926154"/>
              </p:ext>
            </p:extLst>
          </p:nvPr>
        </p:nvGraphicFramePr>
        <p:xfrm>
          <a:off x="488504" y="260648"/>
          <a:ext cx="9001000" cy="56566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Acrobat Document" r:id="rId4" imgW="5667122" imgH="8019837" progId="AcroExch.Document.11">
                  <p:embed/>
                </p:oleObj>
              </mc:Choice>
              <mc:Fallback>
                <p:oleObj name="Acrobat Document" r:id="rId4" imgW="5667122" imgH="8019837" progId="AcroExch.Document.11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504" y="260648"/>
                        <a:ext cx="9001000" cy="56566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418691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44488" y="130572"/>
            <a:ext cx="7481550" cy="1282204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40">
              <a:defRPr/>
            </a:pPr>
            <a:r>
              <a:rPr lang="en-IE" sz="3600" b="1" kern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Category Research 2014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4906" y="4797152"/>
            <a:ext cx="4408053" cy="707880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en-IE" sz="4000" b="1" dirty="0">
                <a:solidFill>
                  <a:srgbClr val="00B0F0"/>
                </a:solidFill>
                <a:latin typeface="Felix Titling" pitchFamily="82" charset="0"/>
              </a:rPr>
              <a:t>Bakery (IRL/UK)</a:t>
            </a:r>
            <a:endParaRPr lang="en-US" sz="4000" b="1" dirty="0">
              <a:solidFill>
                <a:srgbClr val="00B0F0"/>
              </a:solidFill>
              <a:latin typeface="Felix Titling" pitchFamily="8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78918" y="1124745"/>
            <a:ext cx="3090899" cy="923324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en-IE" sz="54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Courier New" pitchFamily="49" charset="0"/>
                <a:cs typeface="Courier New" pitchFamily="49" charset="0"/>
              </a:rPr>
              <a:t>Chilled</a:t>
            </a:r>
            <a:endParaRPr lang="en-US" sz="5400" b="1" dirty="0">
              <a:solidFill>
                <a:schemeClr val="tx1">
                  <a:lumMod val="60000"/>
                  <a:lumOff val="40000"/>
                </a:schemeClr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19419" y="4902260"/>
            <a:ext cx="4076745" cy="830991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en-IE" sz="4800" b="1" dirty="0">
                <a:solidFill>
                  <a:srgbClr val="C00000"/>
                </a:solidFill>
                <a:latin typeface="Harlow Solid Italic" pitchFamily="82" charset="0"/>
              </a:rPr>
              <a:t>Jams &amp; Sauces</a:t>
            </a:r>
            <a:endParaRPr lang="en-US" sz="4800" b="1" dirty="0">
              <a:solidFill>
                <a:srgbClr val="C00000"/>
              </a:solidFill>
              <a:latin typeface="Harlow Solid Italic" pitchFamily="8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20552" y="1556792"/>
            <a:ext cx="3320140" cy="707880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en-IE" sz="4000" b="1" dirty="0">
                <a:solidFill>
                  <a:srgbClr val="C00000"/>
                </a:solidFill>
                <a:latin typeface="Felix Titling" pitchFamily="82" charset="0"/>
              </a:rPr>
              <a:t>Craft beer</a:t>
            </a:r>
            <a:endParaRPr lang="en-US" sz="4000" b="1" dirty="0">
              <a:solidFill>
                <a:srgbClr val="C00000"/>
              </a:solidFill>
              <a:latin typeface="Felix Titling" pitchFamily="8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47583" y="2492896"/>
            <a:ext cx="4373301" cy="707880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en-IE" sz="4000" b="1" dirty="0">
                <a:solidFill>
                  <a:schemeClr val="accent1">
                    <a:lumMod val="75000"/>
                  </a:schemeClr>
                </a:solidFill>
                <a:latin typeface="Franklin Gothic Demi Cond" pitchFamily="34" charset="0"/>
              </a:rPr>
              <a:t>Crisps &amp; Snacks (UK)</a:t>
            </a:r>
            <a:endParaRPr lang="en-US" sz="4000" b="1" dirty="0">
              <a:solidFill>
                <a:schemeClr val="accent1">
                  <a:lumMod val="75000"/>
                </a:schemeClr>
              </a:solidFill>
              <a:latin typeface="Franklin Gothic Demi Cond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7905" y="3729226"/>
            <a:ext cx="8422486" cy="707880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en-IE" sz="4000" b="1" dirty="0">
                <a:solidFill>
                  <a:srgbClr val="FFC000"/>
                </a:solidFill>
                <a:latin typeface="Lucida Calligraphy" pitchFamily="66" charset="0"/>
              </a:rPr>
              <a:t>Organic consumer study (IRL)</a:t>
            </a:r>
            <a:endParaRPr lang="en-US" sz="4000" b="1" dirty="0">
              <a:solidFill>
                <a:srgbClr val="FFC000"/>
              </a:solidFill>
              <a:latin typeface="Lucida Calligraphy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1239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IE" sz="3600" b="1" dirty="0"/>
              <a:t>Insight &amp; Innovation</a:t>
            </a:r>
            <a:endParaRPr lang="en-US" sz="3600" b="1" dirty="0"/>
          </a:p>
        </p:txBody>
      </p:sp>
      <p:pic>
        <p:nvPicPr>
          <p:cNvPr id="12" name="Picture 1" descr="foresight4food-201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6537" y="1340768"/>
            <a:ext cx="3600399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5313040" y="405097"/>
            <a:ext cx="4176464" cy="5555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3871" lvl="0" algn="l">
              <a:spcBef>
                <a:spcPts val="1768"/>
              </a:spcBef>
              <a:buClr>
                <a:srgbClr val="000000"/>
              </a:buClr>
              <a:buSzPct val="140000"/>
              <a:defRPr/>
            </a:pPr>
            <a:r>
              <a:rPr lang="en-IE" sz="2000" b="1" kern="0" dirty="0">
                <a:solidFill>
                  <a:schemeClr val="tx1"/>
                </a:solidFill>
              </a:rPr>
              <a:t>Small Business </a:t>
            </a:r>
            <a:r>
              <a:rPr lang="en-IE" sz="2000" b="1" kern="0" dirty="0" smtClean="0">
                <a:solidFill>
                  <a:schemeClr val="tx1"/>
                </a:solidFill>
              </a:rPr>
              <a:t>Consumer Research</a:t>
            </a:r>
            <a:endParaRPr lang="en-IE" sz="2000" b="1" kern="0" dirty="0">
              <a:solidFill>
                <a:schemeClr val="tx1"/>
              </a:solidFill>
            </a:endParaRPr>
          </a:p>
          <a:p>
            <a:pPr marL="729676" lvl="0" indent="-495805" algn="l">
              <a:spcBef>
                <a:spcPts val="1768"/>
              </a:spcBef>
              <a:buClr>
                <a:srgbClr val="000000"/>
              </a:buClr>
              <a:buSzPct val="140000"/>
              <a:buBlip>
                <a:blip r:embed="rId4"/>
              </a:buBlip>
            </a:pPr>
            <a:r>
              <a:rPr lang="en-IE" sz="2000" kern="0" dirty="0">
                <a:solidFill>
                  <a:schemeClr val="tx1"/>
                </a:solidFill>
              </a:rPr>
              <a:t>A series of 6 focus groups held for 8 months of the calendar year split between Ireland &amp; UK</a:t>
            </a:r>
          </a:p>
          <a:p>
            <a:pPr marL="729676" lvl="0" indent="-495805" algn="l">
              <a:spcBef>
                <a:spcPts val="1768"/>
              </a:spcBef>
              <a:buClr>
                <a:srgbClr val="000000"/>
              </a:buClr>
              <a:buSzPct val="140000"/>
              <a:buBlip>
                <a:blip r:embed="rId4"/>
              </a:buBlip>
            </a:pPr>
            <a:r>
              <a:rPr lang="en-IE" sz="2000" kern="0" dirty="0">
                <a:solidFill>
                  <a:schemeClr val="tx1"/>
                </a:solidFill>
              </a:rPr>
              <a:t>Maximum of four companies per wave</a:t>
            </a:r>
          </a:p>
          <a:p>
            <a:pPr marL="729676" lvl="0" indent="-495805" algn="l">
              <a:spcBef>
                <a:spcPts val="1768"/>
              </a:spcBef>
              <a:buClr>
                <a:srgbClr val="000000"/>
              </a:buClr>
              <a:buSzPct val="140000"/>
              <a:buBlip>
                <a:blip r:embed="rId4"/>
              </a:buBlip>
            </a:pPr>
            <a:r>
              <a:rPr lang="en-IE" sz="2000" kern="0" dirty="0">
                <a:solidFill>
                  <a:schemeClr val="tx1"/>
                </a:solidFill>
              </a:rPr>
              <a:t>Research involves sharing 6 focus groups (4 face to face, 2 online) </a:t>
            </a:r>
          </a:p>
          <a:p>
            <a:pPr marL="729676" lvl="0" indent="-495805" algn="l">
              <a:spcBef>
                <a:spcPts val="1768"/>
              </a:spcBef>
              <a:buClr>
                <a:srgbClr val="000000"/>
              </a:buClr>
              <a:buSzPct val="140000"/>
              <a:buBlip>
                <a:blip r:embed="rId4"/>
              </a:buBlip>
            </a:pPr>
            <a:r>
              <a:rPr lang="en-IE" sz="2000" kern="0" dirty="0">
                <a:solidFill>
                  <a:schemeClr val="tx1"/>
                </a:solidFill>
              </a:rPr>
              <a:t>Clients receive a full debrief and recommendations </a:t>
            </a:r>
          </a:p>
          <a:p>
            <a:pPr marL="729676" lvl="0" indent="-495805" algn="l">
              <a:spcBef>
                <a:spcPts val="1768"/>
              </a:spcBef>
              <a:buClr>
                <a:srgbClr val="000000"/>
              </a:buClr>
              <a:buSzPct val="140000"/>
              <a:buBlip>
                <a:blip r:embed="rId4"/>
              </a:buBlip>
              <a:defRPr/>
            </a:pPr>
            <a:r>
              <a:rPr lang="en-IE" sz="2000" kern="0" dirty="0">
                <a:solidFill>
                  <a:schemeClr val="tx1"/>
                </a:solidFill>
              </a:rPr>
              <a:t>Cost €1,000</a:t>
            </a:r>
          </a:p>
        </p:txBody>
      </p:sp>
    </p:spTree>
    <p:extLst>
      <p:ext uri="{BB962C8B-B14F-4D97-AF65-F5344CB8AC3E}">
        <p14:creationId xmlns:p14="http://schemas.microsoft.com/office/powerpoint/2010/main" val="34997545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5779" t="27774" r="6219" b="13903"/>
          <a:stretch>
            <a:fillRect/>
          </a:stretch>
        </p:blipFill>
        <p:spPr bwMode="auto">
          <a:xfrm>
            <a:off x="560512" y="1124744"/>
            <a:ext cx="8963629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95785" y="274588"/>
            <a:ext cx="8914433" cy="1143000"/>
          </a:xfrm>
          <a:prstGeom prst="rect">
            <a:avLst/>
          </a:prstGeom>
        </p:spPr>
        <p:txBody>
          <a:bodyPr lIns="91434" tIns="45717" rIns="91434" bIns="45717"/>
          <a:lstStyle/>
          <a:p>
            <a:pPr defTabSz="914340">
              <a:defRPr/>
            </a:pPr>
            <a:r>
              <a:rPr lang="en-IE" sz="3600" b="1" kern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Market Study Visits 2014</a:t>
            </a:r>
            <a:endParaRPr lang="en-US" sz="3600" b="1" kern="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0511" y="5085185"/>
            <a:ext cx="8849705" cy="830997"/>
          </a:xfrm>
          <a:prstGeom prst="rect">
            <a:avLst/>
          </a:prstGeom>
          <a:solidFill>
            <a:schemeClr val="bg1"/>
          </a:solidFill>
        </p:spPr>
        <p:txBody>
          <a:bodyPr wrap="square" lIns="91434" tIns="45717" rIns="91434" bIns="45717" rtlCol="0">
            <a:spAutoFit/>
          </a:bodyPr>
          <a:lstStyle/>
          <a:p>
            <a:endParaRPr lang="en-IE" dirty="0" smtClean="0"/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483926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5949280"/>
            <a:ext cx="9906000" cy="908720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7290" tIns="33649" rIns="67290" bIns="33649" numCol="1" rtlCol="0" anchor="t" anchorCtr="0" compatLnSpc="1">
            <a:prstTxWarp prst="textNoShape">
              <a:avLst/>
            </a:prstTxWarp>
          </a:bodyPr>
          <a:lstStyle/>
          <a:p>
            <a:pPr defTabSz="672931"/>
            <a:endParaRPr lang="en-US" dirty="0" smtClean="0"/>
          </a:p>
        </p:txBody>
      </p:sp>
      <p:pic>
        <p:nvPicPr>
          <p:cNvPr id="622595" name="Picture 2" descr="C:\Documents and Settings\Will\My Documents\_LONDON DESIGN BUREAU\Leahy Brand Design\BOR014 Health &amp; Wellness Expedition\Powerpoint\images\bannerle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52528"/>
            <a:ext cx="9906000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2596" name="Picture 2" descr="C:\Documents and Settings\Will\My Documents\_LONDON DESIGN BUREAU\Leahy Brand Design\BOR014 Health &amp; Wellness Expedition\Powerpoint\images\bannerleo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052528"/>
            <a:ext cx="9906000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2597" name="Picture 2" descr="C:\Documents and Settings\Will\My Documents\_LONDON DESIGN BUREAU\Leahy Brand Design\BOR014 Health &amp; Wellness Expedition\Powerpoint\images\bannerleo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052528"/>
            <a:ext cx="9906000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2598" name="Picture 2" descr="C:\Documents and Settings\Will\My Documents\_LONDON DESIGN BUREAU\Leahy Brand Design\BOR014 Health &amp; Wellness Expedition\Powerpoint\images\bannerleo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052514"/>
            <a:ext cx="9906000" cy="352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2599" name="Rectangle 7"/>
          <p:cNvSpPr>
            <a:spLocks noChangeArrowheads="1"/>
          </p:cNvSpPr>
          <p:nvPr/>
        </p:nvSpPr>
        <p:spPr bwMode="auto">
          <a:xfrm>
            <a:off x="741246" y="4814776"/>
            <a:ext cx="8657431" cy="1574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5705" tIns="47854" rIns="95705" bIns="47854">
            <a:spAutoFit/>
          </a:bodyPr>
          <a:lstStyle/>
          <a:p>
            <a:pPr algn="l">
              <a:buFontTx/>
              <a:buChar char="•"/>
            </a:pPr>
            <a:r>
              <a:rPr lang="en-IE" baseline="0" dirty="0">
                <a:latin typeface="Arial" charset="0"/>
              </a:rPr>
              <a:t>stimulate </a:t>
            </a:r>
            <a:r>
              <a:rPr lang="en-IE" baseline="0" dirty="0">
                <a:solidFill>
                  <a:srgbClr val="FF0000"/>
                </a:solidFill>
                <a:latin typeface="Arial" charset="0"/>
              </a:rPr>
              <a:t>creative thinking</a:t>
            </a:r>
          </a:p>
          <a:p>
            <a:pPr algn="l">
              <a:buFontTx/>
              <a:buChar char="•"/>
            </a:pPr>
            <a:r>
              <a:rPr lang="en-IE" baseline="0" dirty="0">
                <a:latin typeface="Arial" charset="0"/>
              </a:rPr>
              <a:t>motivating and </a:t>
            </a:r>
            <a:r>
              <a:rPr lang="en-IE" baseline="0" dirty="0">
                <a:solidFill>
                  <a:srgbClr val="FF0000"/>
                </a:solidFill>
                <a:latin typeface="Arial" charset="0"/>
              </a:rPr>
              <a:t>inspiring </a:t>
            </a:r>
            <a:r>
              <a:rPr lang="en-IE" baseline="0" dirty="0">
                <a:latin typeface="Arial" charset="0"/>
              </a:rPr>
              <a:t>clients</a:t>
            </a:r>
          </a:p>
          <a:p>
            <a:pPr algn="l">
              <a:buFontTx/>
              <a:buChar char="•"/>
            </a:pPr>
            <a:r>
              <a:rPr lang="en-IE" baseline="0" dirty="0">
                <a:latin typeface="Arial" charset="0"/>
              </a:rPr>
              <a:t>encouraging </a:t>
            </a:r>
            <a:r>
              <a:rPr lang="en-IE" dirty="0" smtClean="0">
                <a:latin typeface="Arial" charset="0"/>
              </a:rPr>
              <a:t>companies</a:t>
            </a:r>
            <a:r>
              <a:rPr lang="en-IE" baseline="0" dirty="0" smtClean="0">
                <a:latin typeface="Arial" charset="0"/>
              </a:rPr>
              <a:t> </a:t>
            </a:r>
            <a:r>
              <a:rPr lang="en-IE" baseline="0" dirty="0">
                <a:latin typeface="Arial" charset="0"/>
              </a:rPr>
              <a:t>to uncover and experience the new and </a:t>
            </a:r>
            <a:r>
              <a:rPr lang="en-IE" baseline="0" dirty="0">
                <a:solidFill>
                  <a:srgbClr val="FF0000"/>
                </a:solidFill>
                <a:latin typeface="Arial" charset="0"/>
              </a:rPr>
              <a:t>re-evaluate</a:t>
            </a:r>
            <a:r>
              <a:rPr lang="en-IE" baseline="0" dirty="0">
                <a:latin typeface="Arial" charset="0"/>
              </a:rPr>
              <a:t> what they already know</a:t>
            </a:r>
          </a:p>
        </p:txBody>
      </p:sp>
      <p:sp>
        <p:nvSpPr>
          <p:cNvPr id="622600" name="WordArt 8"/>
          <p:cNvSpPr>
            <a:spLocks noChangeArrowheads="1" noChangeShapeType="1" noTextEdit="1"/>
          </p:cNvSpPr>
          <p:nvPr/>
        </p:nvSpPr>
        <p:spPr bwMode="auto">
          <a:xfrm>
            <a:off x="2378473" y="260350"/>
            <a:ext cx="5634038" cy="571500"/>
          </a:xfrm>
          <a:prstGeom prst="rect">
            <a:avLst/>
          </a:prstGeom>
        </p:spPr>
        <p:txBody>
          <a:bodyPr wrap="none" lIns="95705" tIns="47854" rIns="95705" bIns="47854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400" kern="10" dirty="0">
                <a:ln w="15875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090C"/>
                    </a:gs>
                    <a:gs pos="100000">
                      <a:srgbClr val="FF090C"/>
                    </a:gs>
                  </a:gsLst>
                  <a:lin ang="5400000" scaled="1"/>
                </a:gradFill>
                <a:latin typeface="Arial Black"/>
              </a:rPr>
              <a:t>Inspiration Expeditions</a:t>
            </a:r>
          </a:p>
        </p:txBody>
      </p:sp>
    </p:spTree>
    <p:extLst>
      <p:ext uri="{BB962C8B-B14F-4D97-AF65-F5344CB8AC3E}">
        <p14:creationId xmlns:p14="http://schemas.microsoft.com/office/powerpoint/2010/main" val="36728200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dirty="0" smtClean="0"/>
              <a:t>Marketing Assistance Programme</a:t>
            </a:r>
            <a:endParaRPr lang="en-US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44492" y="1412776"/>
            <a:ext cx="6307349" cy="4680521"/>
          </a:xfrm>
        </p:spPr>
        <p:txBody>
          <a:bodyPr/>
          <a:lstStyle/>
          <a:p>
            <a:r>
              <a:rPr lang="en-IE" sz="2400" dirty="0" smtClean="0"/>
              <a:t>Eligible for businesses with forecast turnover between €100,000 - €3.5m in the year of application</a:t>
            </a:r>
          </a:p>
          <a:p>
            <a:r>
              <a:rPr lang="en-IE" sz="2400" dirty="0"/>
              <a:t>The programme is open to food, drink and horticulture (edible and amenity) </a:t>
            </a:r>
            <a:r>
              <a:rPr lang="en-IE" sz="2400" dirty="0" smtClean="0"/>
              <a:t>companies</a:t>
            </a:r>
            <a:endParaRPr lang="en-IE" sz="2400" dirty="0"/>
          </a:p>
          <a:p>
            <a:r>
              <a:rPr lang="en-IE" sz="2400" dirty="0" smtClean="0"/>
              <a:t>Closing date for applications will be end Feb 2015</a:t>
            </a:r>
          </a:p>
          <a:p>
            <a:r>
              <a:rPr lang="en-IE" sz="2400" dirty="0" smtClean="0"/>
              <a:t>186 grants in 2014 totalling €976,000</a:t>
            </a:r>
            <a:endParaRPr lang="en-US" sz="2400" dirty="0"/>
          </a:p>
        </p:txBody>
      </p:sp>
      <p:pic>
        <p:nvPicPr>
          <p:cNvPr id="7" name="Picture Placeholder 6" descr="Bloom 2010-001.jpg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/>
          <a:srcRect t="412" b="412"/>
          <a:stretch>
            <a:fillRect/>
          </a:stretch>
        </p:blipFill>
        <p:spPr/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69224" y="3898891"/>
            <a:ext cx="2864768" cy="1906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29268" y="2204868"/>
            <a:ext cx="2124075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950129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b="1" dirty="0" smtClean="0"/>
              <a:t>Marketing Assistance Programme</a:t>
            </a:r>
            <a:endParaRPr lang="en-IE" b="1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95784" y="1268759"/>
            <a:ext cx="8869691" cy="4464497"/>
          </a:xfrm>
        </p:spPr>
        <p:txBody>
          <a:bodyPr/>
          <a:lstStyle/>
          <a:p>
            <a:pPr marL="233841" indent="0">
              <a:buNone/>
            </a:pPr>
            <a:r>
              <a:rPr lang="en-IE" b="1" dirty="0"/>
              <a:t>ELIGIBLE </a:t>
            </a:r>
            <a:r>
              <a:rPr lang="en-IE" b="1" dirty="0" smtClean="0"/>
              <a:t>ACTIVITIES</a:t>
            </a:r>
            <a:endParaRPr lang="en-IE" b="1" dirty="0"/>
          </a:p>
          <a:p>
            <a:pPr marL="233841" indent="0">
              <a:buNone/>
            </a:pPr>
            <a:r>
              <a:rPr lang="en-IE" dirty="0"/>
              <a:t>The principal areas for which support is available are</a:t>
            </a:r>
            <a:r>
              <a:rPr lang="en-IE" dirty="0" smtClean="0"/>
              <a:t>:</a:t>
            </a:r>
            <a:endParaRPr lang="en-IE" dirty="0"/>
          </a:p>
          <a:p>
            <a:pPr lvl="0"/>
            <a:r>
              <a:rPr lang="en-IE" dirty="0"/>
              <a:t>Trade Fairs and Exhibitions</a:t>
            </a:r>
          </a:p>
          <a:p>
            <a:pPr lvl="0"/>
            <a:r>
              <a:rPr lang="en-IE" dirty="0"/>
              <a:t>Marketing, Design and New Product Development</a:t>
            </a:r>
          </a:p>
          <a:p>
            <a:pPr lvl="0"/>
            <a:r>
              <a:rPr lang="en-IE" dirty="0"/>
              <a:t>Quality </a:t>
            </a:r>
            <a:r>
              <a:rPr lang="en-IE" dirty="0" smtClean="0"/>
              <a:t>Measures</a:t>
            </a:r>
            <a:endParaRPr lang="en-IE" dirty="0"/>
          </a:p>
          <a:p>
            <a:pPr marL="233841" indent="0">
              <a:buNone/>
            </a:pPr>
            <a:r>
              <a:rPr lang="en-IE" dirty="0" smtClean="0"/>
              <a:t>Aid covers </a:t>
            </a:r>
            <a:r>
              <a:rPr lang="en-IE" dirty="0"/>
              <a:t>up to </a:t>
            </a:r>
            <a:r>
              <a:rPr lang="en-IE" dirty="0" smtClean="0"/>
              <a:t>60</a:t>
            </a:r>
            <a:r>
              <a:rPr lang="en-IE" dirty="0"/>
              <a:t>% </a:t>
            </a:r>
            <a:r>
              <a:rPr lang="en-IE" dirty="0" smtClean="0"/>
              <a:t>of marketing </a:t>
            </a:r>
            <a:r>
              <a:rPr lang="en-IE" dirty="0"/>
              <a:t>expenditures </a:t>
            </a:r>
          </a:p>
          <a:p>
            <a:pPr lvl="0"/>
            <a:endParaRPr lang="en-IE" dirty="0"/>
          </a:p>
          <a:p>
            <a:pPr marL="233841" indent="0">
              <a:buNone/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0967246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9913" t="13746" r="13307" b="13165"/>
          <a:stretch>
            <a:fillRect/>
          </a:stretch>
        </p:blipFill>
        <p:spPr bwMode="auto">
          <a:xfrm>
            <a:off x="1712642" y="1340768"/>
            <a:ext cx="6146137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72480" y="44624"/>
            <a:ext cx="9410214" cy="1143000"/>
          </a:xfrm>
          <a:prstGeom prst="rect">
            <a:avLst/>
          </a:prstGeom>
        </p:spPr>
        <p:txBody>
          <a:bodyPr lIns="91428" tIns="45714" rIns="91428" bIns="45714"/>
          <a:lstStyle/>
          <a:p>
            <a:pPr defTabSz="914280">
              <a:defRPr/>
            </a:pPr>
            <a:r>
              <a:rPr lang="en-IE" sz="4800" b="1" kern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www.bordbiavantage.ie</a:t>
            </a:r>
            <a:endParaRPr lang="en-US" sz="4800" b="1" kern="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784" y="274588"/>
            <a:ext cx="6761472" cy="1143000"/>
          </a:xfrm>
        </p:spPr>
        <p:txBody>
          <a:bodyPr/>
          <a:lstStyle/>
          <a:p>
            <a:pPr algn="l"/>
            <a:r>
              <a:rPr lang="en-IE" sz="3600" b="1" dirty="0" smtClean="0"/>
              <a:t>Vantage Plus – 2014 Themes</a:t>
            </a:r>
            <a:endParaRPr lang="en-US" sz="3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95784" y="1520279"/>
            <a:ext cx="5393320" cy="4269507"/>
          </a:xfrm>
        </p:spPr>
        <p:txBody>
          <a:bodyPr/>
          <a:lstStyle/>
          <a:p>
            <a:r>
              <a:rPr lang="en-IE" dirty="0" smtClean="0"/>
              <a:t>Online</a:t>
            </a:r>
            <a:r>
              <a:rPr lang="ga-IE" dirty="0" smtClean="0"/>
              <a:t> Marketing – 3rd April</a:t>
            </a:r>
            <a:endParaRPr lang="en-IE" dirty="0" smtClean="0"/>
          </a:p>
          <a:p>
            <a:r>
              <a:rPr lang="ga-IE" dirty="0" smtClean="0"/>
              <a:t>Making the most of </a:t>
            </a:r>
            <a:r>
              <a:rPr lang="en-IE" dirty="0" smtClean="0"/>
              <a:t>PR</a:t>
            </a:r>
            <a:r>
              <a:rPr lang="ga-IE" dirty="0" smtClean="0"/>
              <a:t> – 7th May</a:t>
            </a:r>
            <a:endParaRPr lang="en-IE" dirty="0" smtClean="0"/>
          </a:p>
          <a:p>
            <a:r>
              <a:rPr lang="en-IE" dirty="0" smtClean="0"/>
              <a:t>Distribution</a:t>
            </a:r>
            <a:r>
              <a:rPr lang="ga-IE" dirty="0" smtClean="0"/>
              <a:t> to the independent sector</a:t>
            </a:r>
            <a:r>
              <a:rPr lang="en-IE" dirty="0" smtClean="0"/>
              <a:t> </a:t>
            </a:r>
            <a:r>
              <a:rPr lang="ga-IE" dirty="0" smtClean="0"/>
              <a:t>-</a:t>
            </a:r>
            <a:r>
              <a:rPr lang="en-IE" dirty="0" smtClean="0"/>
              <a:t> </a:t>
            </a:r>
            <a:r>
              <a:rPr lang="ga-IE" dirty="0" smtClean="0"/>
              <a:t>16th September</a:t>
            </a:r>
            <a:endParaRPr lang="en-IE" dirty="0" smtClean="0"/>
          </a:p>
          <a:p>
            <a:r>
              <a:rPr lang="ga-IE" dirty="0" smtClean="0"/>
              <a:t>Introduction to </a:t>
            </a:r>
            <a:r>
              <a:rPr lang="en-IE" dirty="0" smtClean="0"/>
              <a:t>Export</a:t>
            </a:r>
            <a:r>
              <a:rPr lang="ga-IE" dirty="0" smtClean="0"/>
              <a:t> – 16th October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65168" y="1412776"/>
            <a:ext cx="2808312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788050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cotter\AppData\Local\Temp\wz71d9\Saoirse-Portrai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6344"/>
            <a:ext cx="9906000" cy="6864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C:\Users\acotter\AppData\Local\Temp\wzf0d8\Saoirse-Fiel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C:\Users\acotter\AppData\Local\Temp\wz893f\Saoirse-Tre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201945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5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/>
          <p:cNvSpPr txBox="1">
            <a:spLocks/>
          </p:cNvSpPr>
          <p:nvPr/>
        </p:nvSpPr>
        <p:spPr>
          <a:xfrm>
            <a:off x="495784" y="1520279"/>
            <a:ext cx="8869691" cy="4269507"/>
          </a:xfrm>
          <a:prstGeom prst="rect">
            <a:avLst/>
          </a:prstGeom>
        </p:spPr>
        <p:txBody>
          <a:bodyPr vert="horz" lIns="67346" tIns="33673" rIns="67346" bIns="33673" rtlCol="0" anchor="ctr"/>
          <a:lstStyle/>
          <a:p>
            <a:pPr defTabSz="914280">
              <a:defRPr/>
            </a:pPr>
            <a:endParaRPr lang="en-IE" sz="3600" dirty="0" smtClean="0">
              <a:solidFill>
                <a:schemeClr val="tx1"/>
              </a:solidFill>
            </a:endParaRPr>
          </a:p>
          <a:p>
            <a:pPr defTabSz="914280">
              <a:defRPr/>
            </a:pPr>
            <a:r>
              <a:rPr lang="en-IE" sz="3600" dirty="0" smtClean="0">
                <a:solidFill>
                  <a:schemeClr val="tx1"/>
                </a:solidFill>
              </a:rPr>
              <a:t>“To drive through </a:t>
            </a:r>
            <a:r>
              <a:rPr lang="en-IE" sz="3600" b="1" i="1" dirty="0" smtClean="0">
                <a:solidFill>
                  <a:schemeClr val="tx1"/>
                </a:solidFill>
              </a:rPr>
              <a:t>market insight </a:t>
            </a:r>
            <a:r>
              <a:rPr lang="en-IE" sz="3600" dirty="0" smtClean="0">
                <a:solidFill>
                  <a:schemeClr val="tx1"/>
                </a:solidFill>
              </a:rPr>
              <a:t>and in </a:t>
            </a:r>
            <a:r>
              <a:rPr lang="en-IE" sz="3600" b="1" i="1" dirty="0" smtClean="0">
                <a:solidFill>
                  <a:schemeClr val="tx1"/>
                </a:solidFill>
              </a:rPr>
              <a:t>partnership</a:t>
            </a:r>
            <a:r>
              <a:rPr lang="en-IE" sz="3600" dirty="0" smtClean="0">
                <a:solidFill>
                  <a:schemeClr val="tx1"/>
                </a:solidFill>
              </a:rPr>
              <a:t> with industry the </a:t>
            </a:r>
            <a:r>
              <a:rPr lang="en-IE" sz="3600" b="1" i="1" dirty="0" smtClean="0">
                <a:solidFill>
                  <a:schemeClr val="tx1"/>
                </a:solidFill>
              </a:rPr>
              <a:t>commercial success </a:t>
            </a:r>
            <a:r>
              <a:rPr lang="en-IE" sz="3600" dirty="0" smtClean="0">
                <a:solidFill>
                  <a:schemeClr val="tx1"/>
                </a:solidFill>
              </a:rPr>
              <a:t>of a world class Irish food, drink and horticulture industry”</a:t>
            </a:r>
          </a:p>
          <a:p>
            <a:pPr defTabSz="914280">
              <a:defRPr/>
            </a:pPr>
            <a:endParaRPr lang="en-IE" sz="3600" dirty="0" smtClean="0">
              <a:solidFill>
                <a:schemeClr val="tx1"/>
              </a:solidFill>
            </a:endParaRPr>
          </a:p>
          <a:p>
            <a:pPr defTabSz="914280">
              <a:defRPr/>
            </a:pPr>
            <a:r>
              <a:rPr lang="en-IE" dirty="0" smtClean="0">
                <a:solidFill>
                  <a:schemeClr val="tx1"/>
                </a:solidFill>
              </a:rPr>
              <a:t>Bord Bia Statement of Strategy 2012-14</a:t>
            </a:r>
            <a:endParaRPr lang="en-US" dirty="0" smtClean="0">
              <a:solidFill>
                <a:schemeClr val="tx1"/>
              </a:solidFill>
            </a:endParaRPr>
          </a:p>
          <a:p>
            <a:pPr defTabSz="914280">
              <a:defRPr/>
            </a:pPr>
            <a:endParaRPr lang="en-US" sz="1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786" y="274588"/>
            <a:ext cx="8914433" cy="3730476"/>
          </a:xfrm>
        </p:spPr>
        <p:txBody>
          <a:bodyPr/>
          <a:lstStyle/>
          <a:p>
            <a:pPr lvl="0"/>
            <a:r>
              <a:rPr lang="en-IE" sz="2400" dirty="0" smtClean="0"/>
              <a:t/>
            </a:r>
            <a:br>
              <a:rPr lang="en-IE" sz="2400" dirty="0" smtClean="0"/>
            </a:br>
            <a:r>
              <a:rPr lang="en-IE" sz="2800" dirty="0" smtClean="0"/>
              <a:t>Thank You</a:t>
            </a:r>
            <a:br>
              <a:rPr lang="en-IE" sz="2800" dirty="0" smtClean="0"/>
            </a:br>
            <a:r>
              <a:rPr lang="en-IE" sz="2800" dirty="0" smtClean="0"/>
              <a:t>Visit: </a:t>
            </a:r>
            <a:r>
              <a:rPr lang="en-IE" sz="2800" dirty="0" smtClean="0">
                <a:hlinkClick r:id="rId3"/>
              </a:rPr>
              <a:t>www.bordbiavantage.ie</a:t>
            </a:r>
            <a:r>
              <a:rPr lang="en-IE" sz="2800" dirty="0" smtClean="0"/>
              <a:t/>
            </a:r>
            <a:br>
              <a:rPr lang="en-IE" sz="2800" dirty="0" smtClean="0"/>
            </a:br>
            <a:r>
              <a:rPr lang="en-IE" sz="2800" dirty="0" smtClean="0"/>
              <a:t>Email: </a:t>
            </a:r>
            <a:r>
              <a:rPr lang="en-IE" sz="2800" dirty="0" smtClean="0">
                <a:hlinkClick r:id="rId4"/>
              </a:rPr>
              <a:t>vantage@bordbia.ie</a:t>
            </a:r>
            <a:r>
              <a:rPr lang="en-IE" sz="2800" dirty="0" smtClean="0"/>
              <a:t/>
            </a:r>
            <a:br>
              <a:rPr lang="en-IE" sz="2800" dirty="0" smtClean="0"/>
            </a:br>
            <a:r>
              <a:rPr lang="en-IE" sz="2800" dirty="0" smtClean="0"/>
              <a:t/>
            </a:r>
            <a:br>
              <a:rPr lang="en-IE" sz="2800" dirty="0" smtClean="0"/>
            </a:br>
            <a:r>
              <a:rPr lang="en-IE" sz="2800" dirty="0" smtClean="0"/>
              <a:t>Join our group on </a:t>
            </a:r>
            <a:r>
              <a:rPr lang="en-IE" sz="2800" dirty="0" err="1" smtClean="0"/>
              <a:t>Linkedin</a:t>
            </a:r>
            <a:r>
              <a:rPr lang="en-IE" sz="2800" dirty="0" smtClean="0"/>
              <a:t>: Contact </a:t>
            </a:r>
            <a:r>
              <a:rPr lang="en-IE" sz="2800" dirty="0" smtClean="0">
                <a:hlinkClick r:id="rId5"/>
              </a:rPr>
              <a:t>Info@bordbia.ie</a:t>
            </a:r>
            <a:r>
              <a:rPr lang="en-IE" sz="2800" dirty="0" smtClean="0"/>
              <a:t/>
            </a:r>
            <a:br>
              <a:rPr lang="en-IE" sz="2800" dirty="0" smtClean="0"/>
            </a:br>
            <a:r>
              <a:rPr lang="en-IE" sz="2800" dirty="0" smtClean="0"/>
              <a:t/>
            </a:r>
            <a:br>
              <a:rPr lang="en-IE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IE" sz="2800" dirty="0" smtClean="0"/>
              <a:t>Copies of all Bord Bia publications are available on </a:t>
            </a:r>
            <a:r>
              <a:rPr lang="en-IE" sz="2800" dirty="0" smtClean="0">
                <a:hlinkClick r:id="rId6"/>
              </a:rPr>
              <a:t>www.bordbia.ie</a:t>
            </a:r>
            <a:r>
              <a:rPr lang="en-IE" sz="2800" dirty="0" smtClean="0"/>
              <a:t> </a:t>
            </a:r>
            <a:r>
              <a:rPr lang="en-IE" sz="2400" dirty="0" smtClean="0"/>
              <a:t/>
            </a:r>
            <a:br>
              <a:rPr lang="en-IE" sz="2400" dirty="0" smtClean="0"/>
            </a:br>
            <a:r>
              <a:rPr lang="en-IE" dirty="0" smtClean="0"/>
              <a:t/>
            </a:r>
            <a:br>
              <a:rPr lang="en-IE" dirty="0" smtClean="0"/>
            </a:br>
            <a:r>
              <a:rPr lang="en-IE" dirty="0" smtClean="0"/>
              <a:t/>
            </a:r>
            <a:br>
              <a:rPr lang="en-IE" dirty="0" smtClean="0"/>
            </a:br>
            <a:r>
              <a:rPr lang="en-IE" dirty="0" smtClean="0"/>
              <a:t/>
            </a:r>
            <a:br>
              <a:rPr lang="en-IE" dirty="0" smtClean="0"/>
            </a:b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" y="25"/>
            <a:ext cx="9905908" cy="7101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24789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871825" y="274588"/>
            <a:ext cx="7825591" cy="1138188"/>
          </a:xfrm>
        </p:spPr>
        <p:txBody>
          <a:bodyPr/>
          <a:lstStyle/>
          <a:p>
            <a:r>
              <a:rPr lang="en-US" sz="4800" b="1" dirty="0" smtClean="0"/>
              <a:t>www.foodworksireland.ie</a:t>
            </a:r>
            <a:endParaRPr lang="en-US" sz="4800" b="1" dirty="0"/>
          </a:p>
        </p:txBody>
      </p:sp>
      <p:pic>
        <p:nvPicPr>
          <p:cNvPr id="18436" name="Picture 4" descr="Food_Works_ppt"/>
          <p:cNvPicPr>
            <a:picLocks noChangeAspect="1" noChangeArrowheads="1"/>
          </p:cNvPicPr>
          <p:nvPr/>
        </p:nvPicPr>
        <p:blipFill>
          <a:blip r:embed="rId3" cstate="print"/>
          <a:srcRect t="13454" b="2872"/>
          <a:stretch>
            <a:fillRect/>
          </a:stretch>
        </p:blipFill>
        <p:spPr bwMode="auto">
          <a:xfrm>
            <a:off x="200472" y="1899692"/>
            <a:ext cx="5218720" cy="2850224"/>
          </a:xfrm>
          <a:prstGeom prst="rect">
            <a:avLst/>
          </a:prstGeom>
          <a:noFill/>
        </p:spPr>
      </p:pic>
      <p:pic>
        <p:nvPicPr>
          <p:cNvPr id="138242" name="Picture 2" descr="C:\Users\ebentley\AppData\Local\Microsoft\Windows\Temporary Internet Files\Content.Outlook\P0XUZW14\Business Foodworks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080" y="1849063"/>
            <a:ext cx="4123792" cy="2877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97253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1" descr="3329 Foodworks Powerpoint Elements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20"/>
            <a:ext cx="9907720" cy="6853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-735632" y="-99392"/>
            <a:ext cx="5695950" cy="1144058"/>
          </a:xfrm>
          <a:prstGeom prst="rect">
            <a:avLst/>
          </a:prstGeom>
        </p:spPr>
        <p:txBody>
          <a:bodyPr lIns="107222" tIns="53613" rIns="107222" bIns="53613"/>
          <a:lstStyle/>
          <a:p>
            <a:r>
              <a:rPr lang="en-IE" sz="4000" dirty="0" smtClean="0"/>
              <a:t>The Food Works Programme</a:t>
            </a:r>
          </a:p>
        </p:txBody>
      </p:sp>
    </p:spTree>
    <p:extLst>
      <p:ext uri="{BB962C8B-B14F-4D97-AF65-F5344CB8AC3E}">
        <p14:creationId xmlns:p14="http://schemas.microsoft.com/office/powerpoint/2010/main" val="86047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6536" y="1412777"/>
            <a:ext cx="8528145" cy="3541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3" cstate="print"/>
          <a:srcRect l="31175" t="10980" r="32207" b="5861"/>
          <a:stretch>
            <a:fillRect/>
          </a:stretch>
        </p:blipFill>
        <p:spPr bwMode="auto">
          <a:xfrm>
            <a:off x="5889104" y="1052736"/>
            <a:ext cx="3476022" cy="4933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0512" y="908720"/>
            <a:ext cx="3514119" cy="503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785" y="116632"/>
            <a:ext cx="8914433" cy="1143000"/>
          </a:xfrm>
        </p:spPr>
        <p:txBody>
          <a:bodyPr/>
          <a:lstStyle/>
          <a:p>
            <a:pPr algn="l"/>
            <a:r>
              <a:rPr lang="en-IE" sz="3200" b="1" dirty="0"/>
              <a:t>Supplier Development Programmes 2014 – Retail &amp; Foodservice</a:t>
            </a:r>
            <a:endParaRPr lang="en-US" sz="32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0513" y="4293097"/>
            <a:ext cx="34480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2480" y="1124744"/>
            <a:ext cx="3307034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64969" y="1628800"/>
            <a:ext cx="4608512" cy="12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17097" y="3429000"/>
            <a:ext cx="2380049" cy="1678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5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8684" y="3005225"/>
            <a:ext cx="2832149" cy="11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532836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488" y="130572"/>
            <a:ext cx="7481550" cy="1138188"/>
          </a:xfrm>
        </p:spPr>
        <p:txBody>
          <a:bodyPr/>
          <a:lstStyle/>
          <a:p>
            <a:r>
              <a:rPr lang="en-IE" b="1" dirty="0" smtClean="0"/>
              <a:t> Market Insight &amp; Knowledge</a:t>
            </a:r>
            <a:endParaRPr lang="en-IE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-231576" y="908720"/>
            <a:ext cx="5472594" cy="4968551"/>
          </a:xfrm>
        </p:spPr>
        <p:txBody>
          <a:bodyPr/>
          <a:lstStyle/>
          <a:p>
            <a:pPr lvl="1"/>
            <a:r>
              <a:rPr lang="en-IE" dirty="0" smtClean="0"/>
              <a:t>Category Data and Statistics</a:t>
            </a:r>
          </a:p>
          <a:p>
            <a:pPr lvl="1"/>
            <a:r>
              <a:rPr lang="en-IE" dirty="0" smtClean="0"/>
              <a:t>Market </a:t>
            </a:r>
            <a:r>
              <a:rPr lang="en-IE" dirty="0"/>
              <a:t>O</a:t>
            </a:r>
            <a:r>
              <a:rPr lang="en-IE" dirty="0" smtClean="0"/>
              <a:t>verviews</a:t>
            </a:r>
          </a:p>
          <a:p>
            <a:pPr lvl="1"/>
            <a:r>
              <a:rPr lang="en-IE" dirty="0" smtClean="0"/>
              <a:t>Workbooks</a:t>
            </a:r>
          </a:p>
          <a:p>
            <a:pPr marL="233841" indent="0">
              <a:spcBef>
                <a:spcPts val="1200"/>
              </a:spcBef>
              <a:buNone/>
            </a:pPr>
            <a:endParaRPr lang="en-IE" sz="2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52071" y="1345863"/>
            <a:ext cx="2229926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6821" y="2001574"/>
            <a:ext cx="1530001" cy="437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20123" y="291509"/>
            <a:ext cx="2322837" cy="617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8643" y="2695047"/>
            <a:ext cx="1870984" cy="308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45684" y="2803100"/>
            <a:ext cx="544286" cy="544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63366" y="908720"/>
            <a:ext cx="1138457" cy="437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52314" y="3573016"/>
            <a:ext cx="5126858" cy="2186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387360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ord Bia Presentation Template">
  <a:themeElements>
    <a:clrScheme name="Bord Bía Colours">
      <a:dk1>
        <a:srgbClr val="262672"/>
      </a:dk1>
      <a:lt1>
        <a:srgbClr val="FFFFFF"/>
      </a:lt1>
      <a:dk2>
        <a:srgbClr val="000000"/>
      </a:dk2>
      <a:lt2>
        <a:srgbClr val="FFFFFF"/>
      </a:lt2>
      <a:accent1>
        <a:srgbClr val="69BE28"/>
      </a:accent1>
      <a:accent2>
        <a:srgbClr val="262672"/>
      </a:accent2>
      <a:accent3>
        <a:srgbClr val="729900"/>
      </a:accent3>
      <a:accent4>
        <a:srgbClr val="000000"/>
      </a:accent4>
      <a:accent5>
        <a:srgbClr val="AFCEAE"/>
      </a:accent5>
      <a:accent6>
        <a:srgbClr val="2D2D8A"/>
      </a:accent6>
      <a:hlink>
        <a:srgbClr val="009999"/>
      </a:hlink>
      <a:folHlink>
        <a:srgbClr val="99CC00"/>
      </a:folHlink>
    </a:clrScheme>
    <a:fontScheme name="Bord Bía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 W3" charset="0"/>
            <a:cs typeface="ヒラギノ角ゴ Pro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 W3" charset="0"/>
            <a:cs typeface="ヒラギノ角ゴ Pro W3" charset="0"/>
            <a:sym typeface="Gill Sans" charset="0"/>
          </a:defRPr>
        </a:defPPr>
      </a:lstStyle>
    </a:lnDef>
  </a:objectDefaults>
  <a:extraClrSchemeLst>
    <a:extraClrScheme>
      <a:clrScheme name="Default -Slide cop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Bord Bia Presentation Template</Template>
  <TotalTime>0</TotalTime>
  <Pages>0</Pages>
  <Words>326</Words>
  <Characters>0</Characters>
  <Application>Microsoft Office PowerPoint</Application>
  <PresentationFormat>A4 Paper (210x297 mm)</PresentationFormat>
  <Lines>0</Lines>
  <Paragraphs>73</Paragraphs>
  <Slides>20</Slides>
  <Notes>20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Bord Bia Presentation Template</vt:lpstr>
      <vt:lpstr>Acrobat Document</vt:lpstr>
      <vt:lpstr>Developing &amp; Scaling the Food Sector </vt:lpstr>
      <vt:lpstr>PowerPoint Presentation</vt:lpstr>
      <vt:lpstr>PowerPoint Presentation</vt:lpstr>
      <vt:lpstr>www.foodworksireland.ie</vt:lpstr>
      <vt:lpstr>The Food Works Programme</vt:lpstr>
      <vt:lpstr>PowerPoint Presentation</vt:lpstr>
      <vt:lpstr>PowerPoint Presentation</vt:lpstr>
      <vt:lpstr>Supplier Development Programmes 2014 – Retail &amp; Foodservice</vt:lpstr>
      <vt:lpstr> Market Insight &amp; Knowledge</vt:lpstr>
      <vt:lpstr>PowerPoint Presentation</vt:lpstr>
      <vt:lpstr>PowerPoint Presentation</vt:lpstr>
      <vt:lpstr>Insight &amp; Innovation</vt:lpstr>
      <vt:lpstr>PowerPoint Presentation</vt:lpstr>
      <vt:lpstr>PowerPoint Presentation</vt:lpstr>
      <vt:lpstr>Marketing Assistance Programme</vt:lpstr>
      <vt:lpstr>Marketing Assistance Programme</vt:lpstr>
      <vt:lpstr>PowerPoint Presentation</vt:lpstr>
      <vt:lpstr>Vantage Plus – 2014 Themes</vt:lpstr>
      <vt:lpstr>PowerPoint Presentation</vt:lpstr>
      <vt:lpstr> Thank You Visit: www.bordbiavantage.ie Email: vantage@bordbia.ie  Join our group on Linkedin: Contact Info@bordbia.ie   Copies of all Bord Bia publications are available on www.bordbia.ie  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2012-04-25T11:56:31Z</dcterms:created>
  <dcterms:modified xsi:type="dcterms:W3CDTF">2014-09-09T09:47:12Z</dcterms:modified>
</cp:coreProperties>
</file>

<file path=userCustomization/customUI.xml><?xml version="1.0" encoding="utf-8"?>
<mso:customUI xmlns:mso="http://schemas.microsoft.com/office/2006/01/customui">
  <mso:ribbon>
    <mso:qat>
      <mso:documentControls>
        <mso:control idQ="mso:FilePrintPreview" visible="true"/>
        <mso:control idQ="mso:SlideLayoutGallery" visible="true"/>
        <mso:control idQ="mso:SlideNewGallery" visible="true"/>
        <mso:control idQ="mso:Spelling" visible="true"/>
        <mso:control idQ="mso:SlideShowFromBeginning" visible="true"/>
      </mso:documentControls>
    </mso:qat>
  </mso:ribbon>
</mso:customUI>
</file>